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7" r:id="rId5"/>
    <p:sldId id="267" r:id="rId6"/>
    <p:sldId id="259" r:id="rId7"/>
    <p:sldId id="268" r:id="rId8"/>
    <p:sldId id="269" r:id="rId9"/>
    <p:sldId id="260" r:id="rId10"/>
    <p:sldId id="277" r:id="rId11"/>
    <p:sldId id="279" r:id="rId12"/>
    <p:sldId id="270" r:id="rId13"/>
    <p:sldId id="271" r:id="rId14"/>
    <p:sldId id="262" r:id="rId15"/>
    <p:sldId id="273" r:id="rId16"/>
    <p:sldId id="275" r:id="rId17"/>
    <p:sldId id="278" r:id="rId18"/>
    <p:sldId id="263" r:id="rId19"/>
    <p:sldId id="276" r:id="rId20"/>
    <p:sldId id="274" r:id="rId21"/>
    <p:sldId id="264" r:id="rId22"/>
    <p:sldId id="265" r:id="rId23"/>
    <p:sldId id="258" r:id="rId24"/>
  </p:sldIdLst>
  <p:sldSz cx="10080625" cy="7559675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77"/>
  </p:normalViewPr>
  <p:slideViewPr>
    <p:cSldViewPr snapToGrid="0" snapToObjects="1">
      <p:cViewPr varScale="1">
        <p:scale>
          <a:sx n="92" d="100"/>
          <a:sy n="92" d="100"/>
        </p:scale>
        <p:origin x="1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"/>
          <p:cNvSpPr/>
          <p:nvPr/>
        </p:nvSpPr>
        <p:spPr>
          <a:xfrm>
            <a:off x="0" y="0"/>
            <a:ext cx="7315200" cy="96012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40" name="CustomShape 2"/>
          <p:cNvSpPr/>
          <p:nvPr/>
        </p:nvSpPr>
        <p:spPr>
          <a:xfrm>
            <a:off x="360" y="360"/>
            <a:ext cx="7314840" cy="9600840"/>
          </a:xfrm>
          <a:custGeom>
            <a:avLst/>
            <a:gdLst/>
            <a:ahLst/>
            <a:cxnLst/>
            <a:rect l="0" t="0" r="r" b="b"/>
            <a:pathLst>
              <a:path w="20321" h="2667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6666"/>
                </a:lnTo>
                <a:cubicBezTo>
                  <a:pt x="0" y="26668"/>
                  <a:pt x="1" y="26670"/>
                  <a:pt x="3" y="26670"/>
                </a:cubicBezTo>
                <a:lnTo>
                  <a:pt x="20316" y="26670"/>
                </a:lnTo>
                <a:cubicBezTo>
                  <a:pt x="20318" y="26670"/>
                  <a:pt x="20320" y="26668"/>
                  <a:pt x="20320" y="26666"/>
                </a:cubicBezTo>
                <a:lnTo>
                  <a:pt x="20320" y="3"/>
                </a:lnTo>
                <a:cubicBezTo>
                  <a:pt x="20320" y="1"/>
                  <a:pt x="20318" y="0"/>
                  <a:pt x="2031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3"/>
          <p:cNvSpPr/>
          <p:nvPr/>
        </p:nvSpPr>
        <p:spPr>
          <a:xfrm>
            <a:off x="360" y="360"/>
            <a:ext cx="7314840" cy="9600840"/>
          </a:xfrm>
          <a:custGeom>
            <a:avLst/>
            <a:gdLst/>
            <a:ahLst/>
            <a:cxnLst/>
            <a:rect l="0" t="0" r="r" b="b"/>
            <a:pathLst>
              <a:path w="20321" h="2667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6666"/>
                </a:lnTo>
                <a:cubicBezTo>
                  <a:pt x="0" y="26668"/>
                  <a:pt x="1" y="26670"/>
                  <a:pt x="3" y="26670"/>
                </a:cubicBezTo>
                <a:lnTo>
                  <a:pt x="20316" y="26670"/>
                </a:lnTo>
                <a:cubicBezTo>
                  <a:pt x="20318" y="26670"/>
                  <a:pt x="20320" y="26668"/>
                  <a:pt x="20320" y="26666"/>
                </a:cubicBezTo>
                <a:lnTo>
                  <a:pt x="20320" y="3"/>
                </a:lnTo>
                <a:cubicBezTo>
                  <a:pt x="20320" y="1"/>
                  <a:pt x="20318" y="0"/>
                  <a:pt x="2031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PlaceHolder 4"/>
          <p:cNvSpPr>
            <a:spLocks noGrp="1" noRot="1" noChangeAspect="1"/>
          </p:cNvSpPr>
          <p:nvPr>
            <p:ph type="sldImg"/>
          </p:nvPr>
        </p:nvSpPr>
        <p:spPr>
          <a:xfrm>
            <a:off x="1256040" y="729360"/>
            <a:ext cx="4795560" cy="359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30" b="0" strike="noStrike" spc="-1" dirty="0">
                <a:solidFill>
                  <a:srgbClr val="000000"/>
                </a:solidFill>
                <a:latin typeface="Arial"/>
              </a:rPr>
              <a:t>Click to move </a:t>
            </a:r>
            <a:r>
              <a:rPr lang="pt-BR" sz="4430" b="0" strike="noStrike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pt-BR" sz="4430" b="0" strike="noStrike" spc="-1" dirty="0">
                <a:solidFill>
                  <a:srgbClr val="000000"/>
                </a:solidFill>
                <a:latin typeface="Arial"/>
              </a:rPr>
              <a:t> slide</a:t>
            </a: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731160" y="4560120"/>
            <a:ext cx="5847840" cy="43149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520" b="0" strike="noStrike" spc="-1">
                <a:solidFill>
                  <a:srgbClr val="000000"/>
                </a:solidFill>
                <a:latin typeface="Times New Roman"/>
              </a:rPr>
              <a:t>Click to edit the notes format</a:t>
            </a:r>
          </a:p>
        </p:txBody>
      </p:sp>
      <p:sp>
        <p:nvSpPr>
          <p:cNvPr id="144" name="PlaceHolder 6"/>
          <p:cNvSpPr>
            <a:spLocks noGrp="1"/>
          </p:cNvSpPr>
          <p:nvPr>
            <p:ph type="hdr"/>
          </p:nvPr>
        </p:nvSpPr>
        <p:spPr>
          <a:xfrm>
            <a:off x="0" y="0"/>
            <a:ext cx="3168720" cy="474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93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  <a:ea typeface="Segoe UI"/>
              </a:rPr>
              <a:t>&lt;header&gt;</a:t>
            </a:r>
            <a:endParaRPr lang="pt-BR" sz="1400" b="0" strike="noStrike" spc="-1">
              <a:latin typeface="Times New Roman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dt"/>
          </p:nvPr>
        </p:nvSpPr>
        <p:spPr>
          <a:xfrm>
            <a:off x="4139280" y="0"/>
            <a:ext cx="3168720" cy="474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93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  <a:ea typeface="Segoe UI"/>
              </a:rPr>
              <a:t>&lt;date/time&gt;</a:t>
            </a:r>
            <a:endParaRPr lang="pt-BR" sz="1400" b="0" strike="noStrike" spc="-1">
              <a:latin typeface="Times New Roman"/>
            </a:endParaRPr>
          </a:p>
        </p:txBody>
      </p:sp>
      <p:sp>
        <p:nvSpPr>
          <p:cNvPr id="146" name="PlaceHolder 8"/>
          <p:cNvSpPr>
            <a:spLocks noGrp="1"/>
          </p:cNvSpPr>
          <p:nvPr>
            <p:ph type="ftr"/>
          </p:nvPr>
        </p:nvSpPr>
        <p:spPr>
          <a:xfrm>
            <a:off x="0" y="9119880"/>
            <a:ext cx="3168720" cy="474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>
              <a:lnSpc>
                <a:spcPct val="93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  <a:ea typeface="Segoe UI"/>
              </a:rPr>
              <a:t>&lt;footer&gt;</a:t>
            </a:r>
            <a:endParaRPr lang="pt-BR" sz="1400" b="0" strike="noStrike" spc="-1">
              <a:latin typeface="Times New Roman"/>
            </a:endParaRPr>
          </a:p>
        </p:txBody>
      </p:sp>
      <p:sp>
        <p:nvSpPr>
          <p:cNvPr id="147" name="PlaceHolder 9"/>
          <p:cNvSpPr>
            <a:spLocks noGrp="1"/>
          </p:cNvSpPr>
          <p:nvPr>
            <p:ph type="sldNum"/>
          </p:nvPr>
        </p:nvSpPr>
        <p:spPr>
          <a:xfrm>
            <a:off x="4139280" y="9119880"/>
            <a:ext cx="3168720" cy="474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</a:pPr>
            <a:fld id="{24DFB1DE-8912-4953-B7D5-B93786512203}" type="slidenum">
              <a:rPr lang="pt-BR" sz="1400" b="0" strike="noStrike" spc="-1">
                <a:solidFill>
                  <a:srgbClr val="000000"/>
                </a:solidFill>
                <a:latin typeface="Times New Roman"/>
                <a:ea typeface="Segoe UI"/>
              </a:rPr>
              <a:t>‹n.º›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142520" y="9118440"/>
            <a:ext cx="3160440" cy="47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600" tIns="42480" rIns="84600" bIns="42480" anchor="b">
            <a:noAutofit/>
          </a:bodyPr>
          <a:lstStyle/>
          <a:p>
            <a:pPr algn="r">
              <a:lnSpc>
                <a:spcPct val="100000"/>
              </a:lnSpc>
            </a:pPr>
            <a:fld id="{6B01D294-F200-4841-9B8B-FF798CA64C0A}" type="slidenum">
              <a:rPr lang="pt-BR" sz="1100" b="0" strike="noStrike" spc="-1">
                <a:solidFill>
                  <a:srgbClr val="000000"/>
                </a:solidFill>
                <a:latin typeface="Calibri"/>
                <a:ea typeface="Segoe UI"/>
              </a:rPr>
              <a:t>1</a:t>
            </a:fld>
            <a:endParaRPr lang="pt-BR" sz="11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3650" y="723900"/>
            <a:ext cx="4795838" cy="3595688"/>
          </a:xfrm>
          <a:prstGeom prst="rect">
            <a:avLst/>
          </a:prstGeom>
        </p:spPr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731520" y="4557240"/>
            <a:ext cx="5852880" cy="432108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pt-BR" sz="252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142880" y="9118080"/>
            <a:ext cx="3160080" cy="47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600" tIns="42480" rIns="84600" bIns="42480" anchor="b">
            <a:noAutofit/>
          </a:bodyPr>
          <a:lstStyle/>
          <a:p>
            <a:pPr algn="r">
              <a:lnSpc>
                <a:spcPct val="100000"/>
              </a:lnSpc>
            </a:pPr>
            <a:fld id="{DD8F81F4-9558-4FEC-9185-8177A269F2E2}" type="slidenum">
              <a:rPr lang="pt-BR" sz="1100" b="0" strike="noStrike" spc="-1">
                <a:solidFill>
                  <a:srgbClr val="000000"/>
                </a:solidFill>
                <a:latin typeface="Calibri"/>
                <a:ea typeface="Segoe UI"/>
              </a:rPr>
              <a:t>21</a:t>
            </a:fld>
            <a:endParaRPr lang="pt-BR" sz="11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55713" y="719138"/>
            <a:ext cx="4803775" cy="3602037"/>
          </a:xfrm>
          <a:prstGeom prst="rect">
            <a:avLst/>
          </a:prstGeom>
        </p:spPr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2880" cy="432288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pt-BR" sz="252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4142880" y="9119880"/>
            <a:ext cx="3171600" cy="48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4600" tIns="42480" rIns="84600" bIns="42480" anchor="b">
            <a:noAutofit/>
          </a:bodyPr>
          <a:lstStyle/>
          <a:p>
            <a:pPr algn="r">
              <a:lnSpc>
                <a:spcPct val="100000"/>
              </a:lnSpc>
            </a:pPr>
            <a:fld id="{57B84264-6FB2-43C9-9B80-0A5FB6ACDC03}" type="slidenum">
              <a:rPr lang="pt-BR" sz="1100" b="0" strike="noStrike" spc="-1">
                <a:solidFill>
                  <a:srgbClr val="000000"/>
                </a:solidFill>
                <a:latin typeface="Calibri"/>
              </a:rPr>
              <a:t>21</a:t>
            </a:fld>
            <a:endParaRPr lang="pt-BR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906696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3280" y="4052880"/>
            <a:ext cx="906696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0328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14944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569040" y="176652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634440" y="176652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503280" y="405288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569040" y="405288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634440" y="405288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503280" y="1766520"/>
            <a:ext cx="9066960" cy="4376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marL="342720" indent="-342720" algn="ctr"/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906696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503280" y="299880"/>
            <a:ext cx="9066960" cy="5820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marL="342720" indent="-342720" algn="ctr"/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328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503280" y="1766520"/>
            <a:ext cx="9066960" cy="4376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marL="342720" indent="-342720" algn="ctr"/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14944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03280" y="4052880"/>
            <a:ext cx="906696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906696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03280" y="4052880"/>
            <a:ext cx="906696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0328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514944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69040" y="176652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634440" y="176652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503280" y="405288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3569040" y="405288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6634440" y="405288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503280" y="1766520"/>
            <a:ext cx="9066960" cy="4376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marL="342720" indent="-342720" algn="ctr"/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906696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906696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503280" y="299880"/>
            <a:ext cx="9066960" cy="5820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marL="342720" indent="-342720" algn="ctr"/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0328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514944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03280" y="4052880"/>
            <a:ext cx="906696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906696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03280" y="4052880"/>
            <a:ext cx="906696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328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514944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3569040" y="176652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634440" y="176652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503280" y="405288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3569040" y="405288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body"/>
          </p:nvPr>
        </p:nvSpPr>
        <p:spPr>
          <a:xfrm>
            <a:off x="6634440" y="4052880"/>
            <a:ext cx="291924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503280" y="299880"/>
            <a:ext cx="9066960" cy="5820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marL="342720" indent="-342720" algn="ctr"/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328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149440" y="405288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328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149440" y="1766520"/>
            <a:ext cx="442440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03280" y="4052880"/>
            <a:ext cx="9066960" cy="208764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jpe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4.png"/><Relationship Id="rId15" Type="http://schemas.openxmlformats.org/officeDocument/2006/relationships/image" Target="../media/image1.png"/><Relationship Id="rId16" Type="http://schemas.openxmlformats.org/officeDocument/2006/relationships/image" Target="../media/image2.jpe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4.png"/><Relationship Id="rId15" Type="http://schemas.openxmlformats.org/officeDocument/2006/relationships/image" Target="../media/image1.png"/><Relationship Id="rId16" Type="http://schemas.openxmlformats.org/officeDocument/2006/relationships/image" Target="../media/image2.jpe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503280" y="6886440"/>
            <a:ext cx="2349360" cy="52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2"/>
          <p:cNvSpPr/>
          <p:nvPr/>
        </p:nvSpPr>
        <p:spPr>
          <a:xfrm>
            <a:off x="3446640" y="6886440"/>
            <a:ext cx="3195360" cy="52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3"/>
          <p:cNvPicPr/>
          <p:nvPr/>
        </p:nvPicPr>
        <p:blipFill>
          <a:blip r:embed="rId14"/>
          <a:stretch/>
        </p:blipFill>
        <p:spPr>
          <a:xfrm>
            <a:off x="896760" y="9360"/>
            <a:ext cx="9188640" cy="7552080"/>
          </a:xfrm>
          <a:prstGeom prst="rect">
            <a:avLst/>
          </a:prstGeom>
          <a:ln>
            <a:noFill/>
          </a:ln>
        </p:spPr>
      </p:pic>
      <p:pic>
        <p:nvPicPr>
          <p:cNvPr id="3" name="Picture 4"/>
          <p:cNvPicPr/>
          <p:nvPr/>
        </p:nvPicPr>
        <p:blipFill>
          <a:blip r:embed="rId15"/>
          <a:stretch/>
        </p:blipFill>
        <p:spPr>
          <a:xfrm>
            <a:off x="3240" y="0"/>
            <a:ext cx="896760" cy="763200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/>
          </p:nvPr>
        </p:nvSpPr>
        <p:spPr>
          <a:xfrm>
            <a:off x="7226280" y="6886440"/>
            <a:ext cx="2332080" cy="50328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fld id="{2483075F-21E5-4E64-9DC4-B7E9ED0FA45C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Segoe UI"/>
              </a:rPr>
              <a:t>‹n.º›</a:t>
            </a:fld>
            <a:endParaRPr lang="pt-BR" sz="2400" b="0" strike="noStrike" spc="-1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  <p:pic>
        <p:nvPicPr>
          <p:cNvPr id="7" name="Picture 4"/>
          <p:cNvPicPr/>
          <p:nvPr/>
        </p:nvPicPr>
        <p:blipFill>
          <a:blip r:embed="rId15"/>
          <a:srcRect t="34901" b="19383"/>
          <a:stretch/>
        </p:blipFill>
        <p:spPr>
          <a:xfrm>
            <a:off x="0" y="180000"/>
            <a:ext cx="896760" cy="348840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15"/>
          <a:srcRect l="87817"/>
          <a:stretch/>
        </p:blipFill>
        <p:spPr>
          <a:xfrm>
            <a:off x="792000" y="0"/>
            <a:ext cx="108360" cy="7632000"/>
          </a:xfrm>
          <a:prstGeom prst="rect">
            <a:avLst/>
          </a:prstGeom>
          <a:ln>
            <a:noFill/>
          </a:ln>
        </p:spPr>
      </p:pic>
      <p:pic>
        <p:nvPicPr>
          <p:cNvPr id="9" name="Picture 4"/>
          <p:cNvPicPr/>
          <p:nvPr/>
        </p:nvPicPr>
        <p:blipFill>
          <a:blip r:embed="rId15"/>
          <a:srcRect r="84278"/>
          <a:stretch/>
        </p:blipFill>
        <p:spPr>
          <a:xfrm>
            <a:off x="3600" y="0"/>
            <a:ext cx="140040" cy="7632000"/>
          </a:xfrm>
          <a:prstGeom prst="rect">
            <a:avLst/>
          </a:prstGeom>
          <a:ln>
            <a:noFill/>
          </a:ln>
        </p:spPr>
      </p:pic>
      <p:pic>
        <p:nvPicPr>
          <p:cNvPr id="10" name="Imagem 9"/>
          <p:cNvPicPr/>
          <p:nvPr/>
        </p:nvPicPr>
        <p:blipFill>
          <a:blip r:embed="rId16"/>
          <a:stretch/>
        </p:blipFill>
        <p:spPr>
          <a:xfrm>
            <a:off x="-39960" y="108000"/>
            <a:ext cx="975960" cy="12960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503280" y="6885360"/>
            <a:ext cx="234828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3447000" y="6885360"/>
            <a:ext cx="319392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" name="Imagem 48"/>
          <p:cNvPicPr/>
          <p:nvPr/>
        </p:nvPicPr>
        <p:blipFill>
          <a:blip r:embed="rId15"/>
          <a:stretch/>
        </p:blipFill>
        <p:spPr>
          <a:xfrm>
            <a:off x="896760" y="8280"/>
            <a:ext cx="9187920" cy="7552080"/>
          </a:xfrm>
          <a:prstGeom prst="rect">
            <a:avLst/>
          </a:prstGeom>
          <a:ln>
            <a:noFill/>
          </a:ln>
        </p:spPr>
      </p:pic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3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03280" y="1766520"/>
            <a:ext cx="906696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pPr marL="456480" indent="-456480">
              <a:spcBef>
                <a:spcPts val="1412"/>
              </a:spcBef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988920" lvl="1" indent="-380160">
              <a:spcBef>
                <a:spcPts val="1128"/>
              </a:spcBef>
              <a:buClr>
                <a:srgbClr val="000000"/>
              </a:buClr>
              <a:buFont typeface="Times New Roman"/>
              <a:buChar char="–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522800" lvl="2" indent="-304560">
              <a:spcBef>
                <a:spcPts val="845"/>
              </a:spcBef>
              <a:buClr>
                <a:srgbClr val="000000"/>
              </a:buClr>
              <a:buFont typeface="Times New Roman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132280" lvl="3" indent="-304560">
              <a:spcBef>
                <a:spcPts val="561"/>
              </a:spcBef>
              <a:buClr>
                <a:srgbClr val="000000"/>
              </a:buClr>
              <a:buFont typeface="Times New Roman"/>
              <a:buChar char="–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741760" lvl="4" indent="-304560">
              <a:spcBef>
                <a:spcPts val="278"/>
              </a:spcBef>
              <a:buClr>
                <a:srgbClr val="000000"/>
              </a:buClr>
              <a:buFont typeface="Times New Roman"/>
              <a:buChar char="»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741760" lvl="5" indent="-304560">
              <a:spcBef>
                <a:spcPts val="278"/>
              </a:spcBef>
              <a:buClr>
                <a:srgbClr val="000000"/>
              </a:buClr>
              <a:buFont typeface="Times New Roman"/>
              <a:buChar char="»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2741760" lvl="6" indent="-304560">
              <a:spcBef>
                <a:spcPts val="278"/>
              </a:spcBef>
              <a:buClr>
                <a:srgbClr val="000000"/>
              </a:buClr>
              <a:buFont typeface="Times New Roman"/>
              <a:buChar char="»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52" name="Picture 4"/>
          <p:cNvPicPr/>
          <p:nvPr/>
        </p:nvPicPr>
        <p:blipFill>
          <a:blip r:embed="rId16"/>
          <a:stretch/>
        </p:blipFill>
        <p:spPr>
          <a:xfrm>
            <a:off x="3600" y="0"/>
            <a:ext cx="896760" cy="7632000"/>
          </a:xfrm>
          <a:prstGeom prst="rect">
            <a:avLst/>
          </a:prstGeom>
          <a:ln>
            <a:noFill/>
          </a:ln>
        </p:spPr>
      </p:pic>
      <p:pic>
        <p:nvPicPr>
          <p:cNvPr id="53" name="Picture 4"/>
          <p:cNvPicPr/>
          <p:nvPr/>
        </p:nvPicPr>
        <p:blipFill>
          <a:blip r:embed="rId16"/>
          <a:srcRect r="84278"/>
          <a:stretch/>
        </p:blipFill>
        <p:spPr>
          <a:xfrm>
            <a:off x="3960" y="0"/>
            <a:ext cx="140040" cy="7632000"/>
          </a:xfrm>
          <a:prstGeom prst="rect">
            <a:avLst/>
          </a:prstGeom>
          <a:ln>
            <a:noFill/>
          </a:ln>
        </p:spPr>
      </p:pic>
      <p:pic>
        <p:nvPicPr>
          <p:cNvPr id="54" name="Picture 4"/>
          <p:cNvPicPr/>
          <p:nvPr/>
        </p:nvPicPr>
        <p:blipFill>
          <a:blip r:embed="rId16"/>
          <a:srcRect l="87817"/>
          <a:stretch/>
        </p:blipFill>
        <p:spPr>
          <a:xfrm>
            <a:off x="792360" y="0"/>
            <a:ext cx="108360" cy="7632000"/>
          </a:xfrm>
          <a:prstGeom prst="rect">
            <a:avLst/>
          </a:prstGeom>
          <a:ln>
            <a:noFill/>
          </a:ln>
        </p:spPr>
      </p:pic>
      <p:pic>
        <p:nvPicPr>
          <p:cNvPr id="55" name="Picture 4"/>
          <p:cNvPicPr/>
          <p:nvPr/>
        </p:nvPicPr>
        <p:blipFill>
          <a:blip r:embed="rId16"/>
          <a:srcRect t="34901" b="19383"/>
          <a:stretch/>
        </p:blipFill>
        <p:spPr>
          <a:xfrm>
            <a:off x="360" y="180000"/>
            <a:ext cx="896760" cy="3488400"/>
          </a:xfrm>
          <a:prstGeom prst="rect">
            <a:avLst/>
          </a:prstGeom>
          <a:ln>
            <a:noFill/>
          </a:ln>
        </p:spPr>
      </p:pic>
      <p:pic>
        <p:nvPicPr>
          <p:cNvPr id="56" name="Imagem 55"/>
          <p:cNvPicPr/>
          <p:nvPr/>
        </p:nvPicPr>
        <p:blipFill>
          <a:blip r:embed="rId17"/>
          <a:stretch/>
        </p:blipFill>
        <p:spPr>
          <a:xfrm>
            <a:off x="-39600" y="108000"/>
            <a:ext cx="975960" cy="12960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3280" y="6885360"/>
            <a:ext cx="234828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2"/>
          <p:cNvSpPr/>
          <p:nvPr/>
        </p:nvSpPr>
        <p:spPr>
          <a:xfrm>
            <a:off x="3447000" y="6885360"/>
            <a:ext cx="319392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5" name="Imagem 94"/>
          <p:cNvPicPr/>
          <p:nvPr/>
        </p:nvPicPr>
        <p:blipFill>
          <a:blip r:embed="rId15"/>
          <a:stretch/>
        </p:blipFill>
        <p:spPr>
          <a:xfrm>
            <a:off x="896760" y="8280"/>
            <a:ext cx="9187920" cy="7552080"/>
          </a:xfrm>
          <a:prstGeom prst="rect">
            <a:avLst/>
          </a:prstGeom>
          <a:ln>
            <a:noFill/>
          </a:ln>
        </p:spPr>
      </p:pic>
      <p:sp>
        <p:nvSpPr>
          <p:cNvPr id="96" name="PlaceHolder 3"/>
          <p:cNvSpPr>
            <a:spLocks noGrp="1"/>
          </p:cNvSpPr>
          <p:nvPr>
            <p:ph type="title"/>
          </p:nvPr>
        </p:nvSpPr>
        <p:spPr>
          <a:xfrm>
            <a:off x="503280" y="299880"/>
            <a:ext cx="9066960" cy="1255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3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03280" y="1766520"/>
            <a:ext cx="9066960" cy="4376880"/>
          </a:xfrm>
          <a:prstGeom prst="rect">
            <a:avLst/>
          </a:prstGeom>
        </p:spPr>
        <p:txBody>
          <a:bodyPr lIns="0" tIns="21240" rIns="0" bIns="0">
            <a:normAutofit/>
          </a:bodyPr>
          <a:lstStyle/>
          <a:p>
            <a:pPr marL="456480" indent="-456480">
              <a:spcBef>
                <a:spcPts val="1412"/>
              </a:spcBef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988920" lvl="1" indent="-380160">
              <a:spcBef>
                <a:spcPts val="1128"/>
              </a:spcBef>
              <a:buClr>
                <a:srgbClr val="000000"/>
              </a:buClr>
              <a:buFont typeface="Times New Roman"/>
              <a:buChar char="–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522800" lvl="2" indent="-304560">
              <a:spcBef>
                <a:spcPts val="845"/>
              </a:spcBef>
              <a:buClr>
                <a:srgbClr val="000000"/>
              </a:buClr>
              <a:buFont typeface="Times New Roman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132280" lvl="3" indent="-304560">
              <a:spcBef>
                <a:spcPts val="561"/>
              </a:spcBef>
              <a:buClr>
                <a:srgbClr val="000000"/>
              </a:buClr>
              <a:buFont typeface="Times New Roman"/>
              <a:buChar char="–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741760" lvl="4" indent="-304560">
              <a:spcBef>
                <a:spcPts val="278"/>
              </a:spcBef>
              <a:buClr>
                <a:srgbClr val="000000"/>
              </a:buClr>
              <a:buFont typeface="Times New Roman"/>
              <a:buChar char="»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741760" lvl="5" indent="-304560">
              <a:spcBef>
                <a:spcPts val="278"/>
              </a:spcBef>
              <a:buClr>
                <a:srgbClr val="000000"/>
              </a:buClr>
              <a:buFont typeface="Times New Roman"/>
              <a:buChar char="»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2741760" lvl="6" indent="-304560">
              <a:spcBef>
                <a:spcPts val="278"/>
              </a:spcBef>
              <a:buClr>
                <a:srgbClr val="000000"/>
              </a:buClr>
              <a:buFont typeface="Times New Roman"/>
              <a:buChar char="»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98" name="Picture 4"/>
          <p:cNvPicPr/>
          <p:nvPr/>
        </p:nvPicPr>
        <p:blipFill>
          <a:blip r:embed="rId16"/>
          <a:stretch/>
        </p:blipFill>
        <p:spPr>
          <a:xfrm>
            <a:off x="3600" y="0"/>
            <a:ext cx="896760" cy="7632000"/>
          </a:xfrm>
          <a:prstGeom prst="rect">
            <a:avLst/>
          </a:prstGeom>
          <a:ln>
            <a:noFill/>
          </a:ln>
        </p:spPr>
      </p:pic>
      <p:pic>
        <p:nvPicPr>
          <p:cNvPr id="99" name="Picture 4"/>
          <p:cNvPicPr/>
          <p:nvPr/>
        </p:nvPicPr>
        <p:blipFill>
          <a:blip r:embed="rId16"/>
          <a:srcRect r="84278"/>
          <a:stretch/>
        </p:blipFill>
        <p:spPr>
          <a:xfrm>
            <a:off x="4320" y="0"/>
            <a:ext cx="140040" cy="7632000"/>
          </a:xfrm>
          <a:prstGeom prst="rect">
            <a:avLst/>
          </a:prstGeom>
          <a:ln>
            <a:noFill/>
          </a:ln>
        </p:spPr>
      </p:pic>
      <p:pic>
        <p:nvPicPr>
          <p:cNvPr id="100" name="Picture 4"/>
          <p:cNvPicPr/>
          <p:nvPr/>
        </p:nvPicPr>
        <p:blipFill>
          <a:blip r:embed="rId16"/>
          <a:srcRect l="87817"/>
          <a:stretch/>
        </p:blipFill>
        <p:spPr>
          <a:xfrm>
            <a:off x="792720" y="0"/>
            <a:ext cx="108360" cy="7632000"/>
          </a:xfrm>
          <a:prstGeom prst="rect">
            <a:avLst/>
          </a:prstGeom>
          <a:ln>
            <a:noFill/>
          </a:ln>
        </p:spPr>
      </p:pic>
      <p:pic>
        <p:nvPicPr>
          <p:cNvPr id="101" name="Picture 4"/>
          <p:cNvPicPr/>
          <p:nvPr/>
        </p:nvPicPr>
        <p:blipFill>
          <a:blip r:embed="rId16"/>
          <a:srcRect t="34901" b="19383"/>
          <a:stretch/>
        </p:blipFill>
        <p:spPr>
          <a:xfrm>
            <a:off x="360" y="180000"/>
            <a:ext cx="896760" cy="3488400"/>
          </a:xfrm>
          <a:prstGeom prst="rect">
            <a:avLst/>
          </a:prstGeom>
          <a:ln>
            <a:noFill/>
          </a:ln>
        </p:spPr>
      </p:pic>
      <p:pic>
        <p:nvPicPr>
          <p:cNvPr id="102" name="Imagem 101"/>
          <p:cNvPicPr/>
          <p:nvPr/>
        </p:nvPicPr>
        <p:blipFill>
          <a:blip r:embed="rId17"/>
          <a:stretch/>
        </p:blipFill>
        <p:spPr>
          <a:xfrm>
            <a:off x="-39240" y="108000"/>
            <a:ext cx="975960" cy="12960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ithub.com/Z-metoc/Modelling_Search_and_-Rescu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m 147"/>
          <p:cNvPicPr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580"/>
                    </a14:imgEffect>
                    <a14:imgEffect>
                      <a14:saturation sat="78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-95" y="35"/>
            <a:ext cx="10080720" cy="755964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226909" y="161434"/>
            <a:ext cx="9216360" cy="107939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</a:pPr>
            <a:endParaRPr lang="pt-BR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</a:pPr>
            <a:r>
              <a:rPr lang="pt-BR" sz="3600" b="1" dirty="0" smtClean="0">
                <a:latin typeface="Tahoma" charset="0"/>
                <a:ea typeface="Tahoma" charset="0"/>
                <a:cs typeface="Tahoma" charset="0"/>
              </a:rPr>
              <a:t>Brazilian Navy </a:t>
            </a:r>
            <a:r>
              <a:rPr lang="pt-BR" sz="3600" b="1" dirty="0" err="1" smtClean="0">
                <a:latin typeface="Tahoma" charset="0"/>
                <a:ea typeface="Tahoma" charset="0"/>
                <a:cs typeface="Tahoma" charset="0"/>
              </a:rPr>
              <a:t>Hydrography</a:t>
            </a:r>
            <a:r>
              <a:rPr lang="pt-BR" sz="3600" b="1" dirty="0" smtClean="0">
                <a:latin typeface="Tahoma" charset="0"/>
                <a:ea typeface="Tahoma" charset="0"/>
                <a:cs typeface="Tahoma" charset="0"/>
              </a:rPr>
              <a:t> Center </a:t>
            </a:r>
            <a:endParaRPr lang="pt-BR" sz="3600" b="1" strike="noStrike" spc="-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465800" y="7106760"/>
            <a:ext cx="2338560" cy="36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TextShape 3"/>
          <p:cNvSpPr txBox="1"/>
          <p:nvPr/>
        </p:nvSpPr>
        <p:spPr>
          <a:xfrm>
            <a:off x="397620" y="3034660"/>
            <a:ext cx="9285480" cy="95265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800" b="1" strike="noStrike" spc="-1" dirty="0" smtClean="0">
                <a:solidFill>
                  <a:srgbClr val="000000"/>
                </a:solidFill>
                <a:latin typeface="Tahoma"/>
                <a:ea typeface="Tahoma"/>
              </a:rPr>
              <a:t>HYCOM OCEAN MODEL: </a:t>
            </a:r>
            <a:r>
              <a:rPr lang="pt-BR" sz="2800" b="1" strike="noStrike" spc="-1" dirty="0" err="1" smtClean="0">
                <a:solidFill>
                  <a:srgbClr val="000000"/>
                </a:solidFill>
                <a:latin typeface="Tahoma"/>
                <a:ea typeface="Tahoma"/>
              </a:rPr>
              <a:t>an</a:t>
            </a:r>
            <a:r>
              <a:rPr lang="pt-BR" sz="2800" b="1" strike="noStrike" spc="-1" dirty="0" smtClean="0">
                <a:solidFill>
                  <a:srgbClr val="000000"/>
                </a:solidFill>
                <a:latin typeface="Tahoma"/>
                <a:ea typeface="Tahoma"/>
              </a:rPr>
              <a:t> </a:t>
            </a:r>
            <a:r>
              <a:rPr lang="pt-BR" sz="2800" b="1" strike="noStrike" spc="-1" dirty="0" err="1" smtClean="0">
                <a:solidFill>
                  <a:srgbClr val="000000"/>
                </a:solidFill>
                <a:latin typeface="Tahoma"/>
                <a:ea typeface="Tahoma"/>
              </a:rPr>
              <a:t>evaluation</a:t>
            </a:r>
            <a:r>
              <a:rPr lang="pt-BR" sz="2800" b="1" strike="noStrike" spc="-1" dirty="0" smtClean="0">
                <a:solidFill>
                  <a:srgbClr val="000000"/>
                </a:solidFill>
                <a:latin typeface="Tahoma"/>
                <a:ea typeface="Tahoma"/>
              </a:rPr>
              <a:t> </a:t>
            </a:r>
            <a:r>
              <a:rPr lang="pt-BR" sz="2800" b="1" strike="noStrike" spc="-1" dirty="0" err="1" smtClean="0">
                <a:solidFill>
                  <a:srgbClr val="000000"/>
                </a:solidFill>
                <a:latin typeface="Tahoma"/>
                <a:ea typeface="Tahoma"/>
              </a:rPr>
              <a:t>applied</a:t>
            </a:r>
            <a:r>
              <a:rPr lang="pt-BR" sz="2800" b="1" strike="noStrike" spc="-1" dirty="0" smtClean="0">
                <a:solidFill>
                  <a:srgbClr val="000000"/>
                </a:solidFill>
                <a:latin typeface="Tahoma"/>
                <a:ea typeface="Tahoma"/>
              </a:rPr>
              <a:t> to SAR operations</a:t>
            </a:r>
            <a:endParaRPr lang="pt-BR" sz="2800" b="0" strike="noStrike" spc="-1" dirty="0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397620" y="5842695"/>
            <a:ext cx="9285480" cy="126406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000" b="1" strike="noStrike" spc="-1" dirty="0" smtClean="0">
                <a:solidFill>
                  <a:srgbClr val="000000"/>
                </a:solidFill>
                <a:latin typeface="Tahoma"/>
                <a:ea typeface="Tahoma"/>
              </a:rPr>
              <a:t>Thiago Zamith Cunha</a:t>
            </a:r>
          </a:p>
          <a:p>
            <a:pPr algn="ctr">
              <a:lnSpc>
                <a:spcPct val="100000"/>
              </a:lnSpc>
            </a:pPr>
            <a:endParaRPr lang="pt-BR" sz="2000" b="1" strike="noStrike" spc="-1" dirty="0" smtClean="0">
              <a:solidFill>
                <a:srgbClr val="000000"/>
              </a:solidFill>
              <a:latin typeface="Tahoma"/>
              <a:ea typeface="Tahoma"/>
            </a:endParaRPr>
          </a:p>
          <a:p>
            <a:pPr algn="ctr">
              <a:lnSpc>
                <a:spcPct val="100000"/>
              </a:lnSpc>
            </a:pPr>
            <a:r>
              <a:rPr lang="pt-BR" sz="1200" b="1" spc="-1" dirty="0" smtClean="0">
                <a:solidFill>
                  <a:srgbClr val="000000"/>
                </a:solidFill>
                <a:latin typeface="Tahoma"/>
                <a:ea typeface="Tahoma"/>
              </a:rPr>
              <a:t>E-mail :zamithcn@gmail.com</a:t>
            </a:r>
          </a:p>
          <a:p>
            <a:pPr algn="ctr">
              <a:lnSpc>
                <a:spcPct val="100000"/>
              </a:lnSpc>
            </a:pPr>
            <a:endParaRPr lang="pt-BR" sz="1200" b="1" spc="-1" dirty="0" smtClean="0">
              <a:solidFill>
                <a:srgbClr val="000000"/>
              </a:solidFill>
              <a:latin typeface="Tahoma"/>
              <a:ea typeface="Tahoma"/>
            </a:endParaRPr>
          </a:p>
          <a:p>
            <a:pPr algn="ctr">
              <a:lnSpc>
                <a:spcPct val="100000"/>
              </a:lnSpc>
            </a:pPr>
            <a:r>
              <a:rPr lang="pt-BR" sz="1200" b="1" strike="noStrike" spc="-1" dirty="0" err="1" smtClean="0">
                <a:solidFill>
                  <a:srgbClr val="000000"/>
                </a:solidFill>
                <a:latin typeface="Tahoma"/>
                <a:ea typeface="Tahoma"/>
              </a:rPr>
              <a:t>Contact</a:t>
            </a:r>
            <a:r>
              <a:rPr lang="pt-BR" sz="1200" b="1" strike="noStrike" spc="-1" dirty="0" smtClean="0">
                <a:solidFill>
                  <a:srgbClr val="000000"/>
                </a:solidFill>
                <a:latin typeface="Tahoma"/>
                <a:ea typeface="Tahoma"/>
              </a:rPr>
              <a:t>: +55 21972858424</a:t>
            </a:r>
            <a:endParaRPr lang="pt-BR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320698" y="414218"/>
            <a:ext cx="9066960" cy="1255320"/>
          </a:xfrm>
        </p:spPr>
        <p:txBody>
          <a:bodyPr/>
          <a:lstStyle/>
          <a:p>
            <a:r>
              <a:rPr lang="pt-BR" sz="4000" spc="-1" dirty="0">
                <a:solidFill>
                  <a:srgbClr val="000000"/>
                </a:solidFill>
              </a:rPr>
              <a:t>HYCOM-CHM Model as a auxiliar decision tool</a:t>
            </a:r>
            <a:br>
              <a:rPr lang="pt-BR" sz="4000" spc="-1" dirty="0">
                <a:solidFill>
                  <a:srgbClr val="000000"/>
                </a:solidFill>
              </a:rPr>
            </a:br>
            <a:endParaRPr lang="pt-BR" sz="4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2292995"/>
            <a:ext cx="7273634" cy="36090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0" y="5902038"/>
            <a:ext cx="7273634" cy="116378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884220" y="1923663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Fig.4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3947745" y="7093531"/>
            <a:ext cx="3146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err="1"/>
              <a:t>Hackett</a:t>
            </a:r>
            <a:r>
              <a:rPr lang="pt-BR" sz="1400" i="1" dirty="0"/>
              <a:t>, </a:t>
            </a:r>
            <a:r>
              <a:rPr lang="pt-BR" sz="1400" i="1" dirty="0" err="1"/>
              <a:t>Breivik</a:t>
            </a:r>
            <a:r>
              <a:rPr lang="pt-BR" sz="1400" i="1" dirty="0"/>
              <a:t> e </a:t>
            </a:r>
            <a:r>
              <a:rPr lang="pt-BR" sz="1400" i="1" dirty="0" err="1"/>
              <a:t>Wettre</a:t>
            </a:r>
            <a:r>
              <a:rPr lang="pt-BR" sz="1400" i="1" dirty="0"/>
              <a:t>, 2006 </a:t>
            </a:r>
            <a:endParaRPr lang="pt-BR" sz="14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41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28617" y="89452"/>
            <a:ext cx="9066960" cy="1661993"/>
          </a:xfrm>
        </p:spPr>
        <p:txBody>
          <a:bodyPr/>
          <a:lstStyle/>
          <a:p>
            <a:r>
              <a:rPr lang="pt-BR" sz="4000" spc="-1" dirty="0">
                <a:solidFill>
                  <a:srgbClr val="000000"/>
                </a:solidFill>
              </a:rPr>
              <a:t>HYCOM-CHM Model as a auxiliar decision tool</a:t>
            </a:r>
            <a:br>
              <a:rPr lang="pt-BR" sz="4000" spc="-1" dirty="0">
                <a:solidFill>
                  <a:srgbClr val="000000"/>
                </a:solidFill>
              </a:rPr>
            </a:br>
            <a:endParaRPr lang="pt-BR" sz="4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6" y="2042390"/>
            <a:ext cx="6922655" cy="30699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6" y="5121973"/>
            <a:ext cx="6922655" cy="151014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708726" y="1673058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Fig.5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864617" y="6641764"/>
            <a:ext cx="3146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err="1"/>
              <a:t>Hackett</a:t>
            </a:r>
            <a:r>
              <a:rPr lang="pt-BR" sz="1400" i="1" dirty="0"/>
              <a:t>, </a:t>
            </a:r>
            <a:r>
              <a:rPr lang="pt-BR" sz="1400" i="1" dirty="0" err="1"/>
              <a:t>Breivik</a:t>
            </a:r>
            <a:r>
              <a:rPr lang="pt-BR" sz="1400" i="1" dirty="0"/>
              <a:t> e </a:t>
            </a:r>
            <a:r>
              <a:rPr lang="pt-BR" sz="1400" i="1" dirty="0" err="1"/>
              <a:t>Wettre</a:t>
            </a:r>
            <a:r>
              <a:rPr lang="pt-BR" sz="1400" i="1" dirty="0"/>
              <a:t>, 2006 </a:t>
            </a:r>
            <a:endParaRPr lang="pt-BR" sz="14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94080" y="275662"/>
            <a:ext cx="9066960" cy="1218795"/>
          </a:xfrm>
        </p:spPr>
        <p:txBody>
          <a:bodyPr/>
          <a:lstStyle/>
          <a:p>
            <a:r>
              <a:rPr lang="pt-BR" spc="-1">
                <a:solidFill>
                  <a:srgbClr val="000000"/>
                </a:solidFill>
              </a:rPr>
              <a:t>The Case Study</a:t>
            </a:r>
            <a:br>
              <a:rPr lang="pt-BR" spc="-1">
                <a:solidFill>
                  <a:srgbClr val="000000"/>
                </a:solidFill>
              </a:rPr>
            </a:br>
            <a:endParaRPr lang="pt-BR"/>
          </a:p>
        </p:txBody>
      </p:sp>
      <p:pic>
        <p:nvPicPr>
          <p:cNvPr id="4" name="Imagem 3"/>
          <p:cNvPicPr/>
          <p:nvPr/>
        </p:nvPicPr>
        <p:blipFill>
          <a:blip r:embed="rId2"/>
          <a:stretch/>
        </p:blipFill>
        <p:spPr>
          <a:xfrm>
            <a:off x="5985000" y="1492200"/>
            <a:ext cx="3864960" cy="4354418"/>
          </a:xfrm>
          <a:prstGeom prst="rect">
            <a:avLst/>
          </a:prstGeom>
          <a:ln>
            <a:noFill/>
          </a:ln>
        </p:spPr>
      </p:pic>
      <p:sp>
        <p:nvSpPr>
          <p:cNvPr id="5" name="TextShape 2"/>
          <p:cNvSpPr txBox="1"/>
          <p:nvPr/>
        </p:nvSpPr>
        <p:spPr>
          <a:xfrm>
            <a:off x="1085040" y="1325880"/>
            <a:ext cx="4899960" cy="5600880"/>
          </a:xfrm>
          <a:prstGeom prst="rect">
            <a:avLst/>
          </a:prstGeom>
          <a:noFill/>
          <a:ln>
            <a:noFill/>
          </a:ln>
        </p:spPr>
        <p:txBody>
          <a:bodyPr lIns="0" tIns="21240" rIns="0" bIns="0">
            <a:normAutofit fontScale="90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Liferaft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(8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crew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Brazilian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Northest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Coast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Last</a:t>
            </a:r>
            <a:r>
              <a:rPr lang="pt-BR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24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Know</a:t>
            </a:r>
            <a:r>
              <a:rPr lang="pt-BR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Position :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06° 21.08'S/033°45.02'W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Inicial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datetime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: 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131041Z/JUN/2019 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Rescue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Position: 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06° 09,6’S-034° 03,0’W 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Final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datetime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140000Z/JUN/2019 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880409" y="1122868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Fig.6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584518" y="5925023"/>
            <a:ext cx="170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Google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1077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3280" y="622841"/>
            <a:ext cx="9066960" cy="609398"/>
          </a:xfrm>
        </p:spPr>
        <p:txBody>
          <a:bodyPr/>
          <a:lstStyle/>
          <a:p>
            <a:pPr algn="ctr"/>
            <a:r>
              <a:rPr lang="pt-BR" dirty="0" err="1" smtClean="0"/>
              <a:t>Results</a:t>
            </a:r>
            <a:endParaRPr lang="pt-BR" dirty="0"/>
          </a:p>
        </p:txBody>
      </p:sp>
      <p:pic>
        <p:nvPicPr>
          <p:cNvPr id="4" name="Picture 1"/>
          <p:cNvPicPr/>
          <p:nvPr/>
        </p:nvPicPr>
        <p:blipFill>
          <a:blip r:embed="rId2"/>
          <a:stretch/>
        </p:blipFill>
        <p:spPr>
          <a:xfrm>
            <a:off x="1454749" y="1524764"/>
            <a:ext cx="7245720" cy="4030909"/>
          </a:xfrm>
          <a:prstGeom prst="rect">
            <a:avLst/>
          </a:prstGeom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1454749" y="1155432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Fig.7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293308" y="5694309"/>
            <a:ext cx="170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Zamith (2020)</a:t>
            </a:r>
            <a:endParaRPr lang="pt-BR" sz="1400" i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1454749" y="6248400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mtClean="0"/>
              <a:t>Time series == 13h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4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IAMSAR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calculated</a:t>
            </a:r>
            <a:r>
              <a:rPr lang="pt-BR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areas</a:t>
            </a:r>
            <a:r>
              <a:rPr lang="pt-BR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lang="pt-B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1"/>
          <p:cNvPicPr/>
          <p:nvPr/>
        </p:nvPicPr>
        <p:blipFill>
          <a:blip r:embed="rId2"/>
          <a:stretch/>
        </p:blipFill>
        <p:spPr>
          <a:xfrm>
            <a:off x="1247040" y="1644155"/>
            <a:ext cx="8589600" cy="4659663"/>
          </a:xfrm>
          <a:prstGeom prst="rect">
            <a:avLst/>
          </a:prstGeom>
          <a:ln>
            <a:noFill/>
          </a:ln>
        </p:spPr>
      </p:pic>
      <p:sp>
        <p:nvSpPr>
          <p:cNvPr id="6" name="CaixaDeTexto 5"/>
          <p:cNvSpPr txBox="1"/>
          <p:nvPr/>
        </p:nvSpPr>
        <p:spPr>
          <a:xfrm>
            <a:off x="1247040" y="1274823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Fig.8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89785" y="6392773"/>
            <a:ext cx="2930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SALVAMAR NORDESTE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198120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8371" y="470441"/>
            <a:ext cx="9066960" cy="609398"/>
          </a:xfrm>
        </p:spPr>
        <p:txBody>
          <a:bodyPr/>
          <a:lstStyle/>
          <a:p>
            <a:r>
              <a:rPr lang="pt-BR" smtClean="0"/>
              <a:t>Results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/>
          </p:nvPr>
        </p:nvSpPr>
        <p:spPr>
          <a:xfrm>
            <a:off x="1080653" y="2362932"/>
            <a:ext cx="8752823" cy="3268587"/>
          </a:xfrm>
        </p:spPr>
        <p:txBody>
          <a:bodyPr/>
          <a:lstStyle/>
          <a:p>
            <a:pPr marL="342900" lvl="0" indent="-342900">
              <a:buFont typeface="Arial" charset="0"/>
              <a:buChar char="•"/>
            </a:pPr>
            <a:r>
              <a:rPr lang="pt-BR" sz="2400" dirty="0" err="1" smtClean="0"/>
              <a:t>Observed</a:t>
            </a:r>
            <a:r>
              <a:rPr lang="pt-BR" sz="2400" dirty="0" smtClean="0"/>
              <a:t> </a:t>
            </a:r>
            <a:r>
              <a:rPr lang="pt-BR" sz="2400" dirty="0" err="1"/>
              <a:t>x</a:t>
            </a:r>
            <a:r>
              <a:rPr lang="pt-BR" sz="2400" dirty="0"/>
              <a:t> </a:t>
            </a:r>
            <a:r>
              <a:rPr lang="pt-BR" sz="2400" dirty="0" err="1"/>
              <a:t>Positional</a:t>
            </a:r>
            <a:r>
              <a:rPr lang="pt-BR" sz="2400" dirty="0"/>
              <a:t> </a:t>
            </a:r>
            <a:r>
              <a:rPr lang="pt-BR" sz="2400" dirty="0" err="1"/>
              <a:t>residue</a:t>
            </a:r>
            <a:r>
              <a:rPr lang="pt-BR" sz="2400" dirty="0"/>
              <a:t> </a:t>
            </a:r>
            <a:r>
              <a:rPr lang="pt-BR" sz="2400" dirty="0" err="1"/>
              <a:t>simulation</a:t>
            </a:r>
            <a:r>
              <a:rPr lang="pt-BR" sz="2400" dirty="0"/>
              <a:t> </a:t>
            </a:r>
            <a:r>
              <a:rPr lang="pt-BR" sz="2400" dirty="0" smtClean="0"/>
              <a:t>: </a:t>
            </a:r>
          </a:p>
          <a:p>
            <a:pPr lvl="0"/>
            <a:endParaRPr lang="pt-BR" sz="2400" dirty="0" smtClean="0"/>
          </a:p>
          <a:p>
            <a:pPr lvl="0"/>
            <a:r>
              <a:rPr lang="pt-BR" sz="2400" dirty="0" smtClean="0"/>
              <a:t>0.0206 </a:t>
            </a:r>
            <a:r>
              <a:rPr lang="pt-BR" sz="2400" dirty="0" err="1" smtClean="0"/>
              <a:t>degrees</a:t>
            </a:r>
            <a:r>
              <a:rPr lang="pt-BR" sz="2400" dirty="0" smtClean="0"/>
              <a:t> </a:t>
            </a:r>
            <a:r>
              <a:rPr lang="pt-BR" sz="2400" dirty="0"/>
              <a:t>in latitude (</a:t>
            </a:r>
            <a:r>
              <a:rPr lang="pt-BR" sz="2400" dirty="0" err="1"/>
              <a:t>approximately</a:t>
            </a:r>
            <a:r>
              <a:rPr lang="pt-BR" sz="2400" dirty="0"/>
              <a:t> 2472 </a:t>
            </a:r>
            <a:r>
              <a:rPr lang="pt-BR" sz="2400" dirty="0" err="1"/>
              <a:t>meters</a:t>
            </a:r>
            <a:r>
              <a:rPr lang="pt-BR" sz="2400" dirty="0"/>
              <a:t>) </a:t>
            </a:r>
            <a:r>
              <a:rPr lang="pt-BR" sz="2400" dirty="0" err="1"/>
              <a:t>and</a:t>
            </a:r>
            <a:r>
              <a:rPr lang="pt-BR" sz="2400" dirty="0"/>
              <a:t> 0.0147 </a:t>
            </a:r>
            <a:r>
              <a:rPr lang="pt-BR" sz="2400" dirty="0" err="1" smtClean="0"/>
              <a:t>degrees</a:t>
            </a:r>
            <a:r>
              <a:rPr lang="pt-BR" sz="2400" dirty="0" smtClean="0"/>
              <a:t> in </a:t>
            </a:r>
            <a:r>
              <a:rPr lang="pt-BR" sz="2400" dirty="0"/>
              <a:t>longitude, </a:t>
            </a:r>
            <a:r>
              <a:rPr lang="pt-BR" sz="2400" dirty="0" smtClean="0"/>
              <a:t>(</a:t>
            </a:r>
            <a:r>
              <a:rPr lang="pt-BR" sz="2400" dirty="0" err="1" smtClean="0"/>
              <a:t>approximately</a:t>
            </a:r>
            <a:r>
              <a:rPr lang="pt-BR" sz="2400" dirty="0" smtClean="0"/>
              <a:t> 1764 </a:t>
            </a:r>
            <a:r>
              <a:rPr lang="pt-BR" sz="2400" dirty="0" err="1" smtClean="0"/>
              <a:t>meters</a:t>
            </a:r>
            <a:r>
              <a:rPr lang="pt-BR" sz="2400" dirty="0" smtClean="0"/>
              <a:t>).</a:t>
            </a:r>
          </a:p>
          <a:p>
            <a:pPr marL="342900" lvl="0" indent="-342900">
              <a:buFont typeface="Arial" charset="0"/>
              <a:buChar char="•"/>
            </a:pPr>
            <a:endParaRPr lang="pt-BR" sz="2400" dirty="0" smtClean="0"/>
          </a:p>
          <a:p>
            <a:pPr lvl="0"/>
            <a:endParaRPr lang="pt-BR" sz="2400" dirty="0"/>
          </a:p>
          <a:p>
            <a:pPr marL="342900" lvl="0" indent="-342900">
              <a:buFont typeface="Arial" charset="0"/>
              <a:buChar char="•"/>
            </a:pPr>
            <a:r>
              <a:rPr lang="pt-BR" sz="2400" dirty="0" err="1" smtClean="0"/>
              <a:t>Contained</a:t>
            </a:r>
            <a:r>
              <a:rPr lang="pt-BR" sz="2400" dirty="0" smtClean="0"/>
              <a:t> </a:t>
            </a:r>
            <a:r>
              <a:rPr lang="pt-BR" sz="2400" dirty="0"/>
              <a:t>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smtClean="0"/>
              <a:t> SAR </a:t>
            </a:r>
            <a:r>
              <a:rPr lang="pt-BR" sz="2400" dirty="0" err="1" smtClean="0"/>
              <a:t>area</a:t>
            </a:r>
            <a:r>
              <a:rPr lang="pt-BR" sz="2400" dirty="0" smtClean="0"/>
              <a:t> 01(  </a:t>
            </a:r>
            <a:r>
              <a:rPr lang="pt-BR" sz="2400" dirty="0" err="1" smtClean="0"/>
              <a:t>red</a:t>
            </a:r>
            <a:r>
              <a:rPr lang="pt-BR" sz="2400" dirty="0" smtClean="0"/>
              <a:t> </a:t>
            </a:r>
            <a:r>
              <a:rPr lang="pt-BR" sz="2400" dirty="0" err="1"/>
              <a:t>smaller</a:t>
            </a:r>
            <a:r>
              <a:rPr lang="pt-BR" sz="2400" dirty="0" smtClean="0"/>
              <a:t> </a:t>
            </a:r>
            <a:r>
              <a:rPr lang="pt-BR" sz="2400" dirty="0" err="1" smtClean="0"/>
              <a:t>area</a:t>
            </a:r>
            <a:r>
              <a:rPr lang="pt-BR" sz="2400" dirty="0" smtClean="0"/>
              <a:t> </a:t>
            </a:r>
            <a:r>
              <a:rPr lang="mr-IN" sz="2400" dirty="0" smtClean="0"/>
              <a:t>–</a:t>
            </a:r>
            <a:r>
              <a:rPr lang="pt-BR" sz="2400" dirty="0" smtClean="0"/>
              <a:t> </a:t>
            </a:r>
            <a:r>
              <a:rPr lang="pt-BR" sz="2400" dirty="0" err="1" smtClean="0"/>
              <a:t>Fig</a:t>
            </a:r>
            <a:r>
              <a:rPr lang="pt-BR" sz="2400" dirty="0" smtClean="0"/>
              <a:t> 8) </a:t>
            </a:r>
          </a:p>
          <a:p>
            <a:pPr marL="342900" lvl="0" indent="-342900">
              <a:buFont typeface="Arial" charset="0"/>
              <a:buChar char="•"/>
            </a:pPr>
            <a:endParaRPr lang="pt-BR" sz="2400" dirty="0"/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3753" y="299880"/>
            <a:ext cx="9066960" cy="1218795"/>
          </a:xfrm>
        </p:spPr>
        <p:txBody>
          <a:bodyPr/>
          <a:lstStyle/>
          <a:p>
            <a:r>
              <a:rPr lang="pt-BR" spc="-1" dirty="0">
                <a:solidFill>
                  <a:srgbClr val="000000"/>
                </a:solidFill>
              </a:rPr>
              <a:t>Present </a:t>
            </a:r>
            <a:r>
              <a:rPr lang="pt-BR" spc="-1" dirty="0" err="1">
                <a:solidFill>
                  <a:srgbClr val="000000"/>
                </a:solidFill>
              </a:rPr>
              <a:t>and</a:t>
            </a:r>
            <a:r>
              <a:rPr lang="pt-BR" spc="-1" dirty="0">
                <a:solidFill>
                  <a:srgbClr val="000000"/>
                </a:solidFill>
              </a:rPr>
              <a:t> Future</a:t>
            </a:r>
            <a:br>
              <a:rPr lang="pt-BR" spc="-1" dirty="0">
                <a:solidFill>
                  <a:srgbClr val="000000"/>
                </a:solidFill>
              </a:rPr>
            </a:b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/>
          </p:nvPr>
        </p:nvSpPr>
        <p:spPr>
          <a:xfrm>
            <a:off x="1251425" y="2053085"/>
            <a:ext cx="8654575" cy="2656112"/>
          </a:xfrm>
        </p:spPr>
        <p:txBody>
          <a:bodyPr/>
          <a:lstStyle/>
          <a:p>
            <a:pPr marL="228600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spc="-1" dirty="0">
                <a:solidFill>
                  <a:srgbClr val="000000"/>
                </a:solidFill>
              </a:rPr>
              <a:t>Present : IAMSAR Manual </a:t>
            </a:r>
          </a:p>
          <a:p>
            <a:pPr>
              <a:spcBef>
                <a:spcPts val="1001"/>
              </a:spcBef>
            </a:pPr>
            <a:endParaRPr lang="pt-BR" sz="2400" spc="-1" dirty="0">
              <a:solidFill>
                <a:srgbClr val="000000"/>
              </a:solidFill>
            </a:endParaRPr>
          </a:p>
          <a:p>
            <a:pPr>
              <a:spcBef>
                <a:spcPts val="1001"/>
              </a:spcBef>
            </a:pPr>
            <a:endParaRPr lang="pt-BR" sz="2400" spc="-1" dirty="0">
              <a:solidFill>
                <a:srgbClr val="000000"/>
              </a:solidFill>
            </a:endParaRPr>
          </a:p>
          <a:p>
            <a:pPr marL="228600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spc="-1" dirty="0">
                <a:solidFill>
                  <a:srgbClr val="000000"/>
                </a:solidFill>
              </a:rPr>
              <a:t>Future : SPAD-SAR </a:t>
            </a:r>
            <a:r>
              <a:rPr lang="pt-BR" sz="2400" spc="-1" dirty="0" smtClean="0">
                <a:solidFill>
                  <a:srgbClr val="000000"/>
                </a:solidFill>
              </a:rPr>
              <a:t>as a </a:t>
            </a:r>
            <a:r>
              <a:rPr lang="pt-BR" sz="2400" spc="-1" dirty="0">
                <a:solidFill>
                  <a:srgbClr val="000000"/>
                </a:solidFill>
              </a:rPr>
              <a:t>Brazilian Particle Model specific to SAR Ops).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441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pc="-1" dirty="0">
                <a:solidFill>
                  <a:srgbClr val="000000"/>
                </a:solidFill>
              </a:rPr>
              <a:t>SPAD-SAR</a:t>
            </a:r>
            <a:br>
              <a:rPr lang="pt-BR" spc="-1" dirty="0">
                <a:solidFill>
                  <a:srgbClr val="000000"/>
                </a:solidFill>
              </a:rPr>
            </a:br>
            <a:endParaRPr lang="pt-BR" dirty="0"/>
          </a:p>
        </p:txBody>
      </p:sp>
      <p:pic>
        <p:nvPicPr>
          <p:cNvPr id="4" name="Picture 1"/>
          <p:cNvPicPr/>
          <p:nvPr/>
        </p:nvPicPr>
        <p:blipFill>
          <a:blip r:embed="rId2"/>
          <a:stretch/>
        </p:blipFill>
        <p:spPr>
          <a:xfrm>
            <a:off x="1080720" y="1468440"/>
            <a:ext cx="8866440" cy="4350469"/>
          </a:xfrm>
          <a:prstGeom prst="rect">
            <a:avLst/>
          </a:prstGeom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1080720" y="1147945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Fig.9</a:t>
            </a:r>
            <a:endParaRPr lang="pt-BR" dirty="0"/>
          </a:p>
        </p:txBody>
      </p:sp>
      <p:sp>
        <p:nvSpPr>
          <p:cNvPr id="6" name="Espaço Reservado para Texto 5"/>
          <p:cNvSpPr txBox="1">
            <a:spLocks noGrp="1"/>
          </p:cNvSpPr>
          <p:nvPr>
            <p:ph type="body"/>
          </p:nvPr>
        </p:nvSpPr>
        <p:spPr>
          <a:xfrm>
            <a:off x="4930973" y="5917796"/>
            <a:ext cx="2495063" cy="19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PROOCEANO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5571" y="276478"/>
            <a:ext cx="9066960" cy="609398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Time </a:t>
            </a:r>
            <a:r>
              <a:rPr lang="pt-BR" dirty="0" err="1" smtClean="0">
                <a:solidFill>
                  <a:srgbClr val="FF0000"/>
                </a:solidFill>
              </a:rPr>
              <a:t>is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the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key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00531" y="1828800"/>
            <a:ext cx="1473555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1265" name="Picture 1" descr="derivador_SA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6" y="1260765"/>
            <a:ext cx="8409709" cy="461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330036" y="885876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Fig.10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861345" y="6095327"/>
            <a:ext cx="170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Zamith (2020)</a:t>
            </a:r>
            <a:endParaRPr lang="pt-BR" sz="1400" i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1454749" y="6248400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Time series == 85h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062" y="387314"/>
            <a:ext cx="9066960" cy="609398"/>
          </a:xfrm>
        </p:spPr>
        <p:txBody>
          <a:bodyPr/>
          <a:lstStyle/>
          <a:p>
            <a:pPr algn="ctr"/>
            <a:r>
              <a:rPr lang="pt-BR" spc="-1" dirty="0" smtClean="0">
                <a:solidFill>
                  <a:srgbClr val="000000"/>
                </a:solidFill>
              </a:rPr>
              <a:t>Conclusion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/>
          </p:nvPr>
        </p:nvSpPr>
        <p:spPr>
          <a:xfrm>
            <a:off x="1209862" y="1953826"/>
            <a:ext cx="9066960" cy="3988784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A </a:t>
            </a:r>
            <a:r>
              <a:rPr lang="pt-BR" sz="2400" dirty="0" err="1" smtClean="0"/>
              <a:t>lot</a:t>
            </a:r>
            <a:r>
              <a:rPr lang="pt-BR" sz="2400" dirty="0" smtClean="0"/>
              <a:t> </a:t>
            </a:r>
            <a:r>
              <a:rPr lang="pt-BR" sz="2400" dirty="0" err="1" smtClean="0"/>
              <a:t>to</a:t>
            </a:r>
            <a:r>
              <a:rPr lang="pt-BR" sz="2400" dirty="0" smtClean="0"/>
              <a:t> </a:t>
            </a:r>
            <a:r>
              <a:rPr lang="pt-BR" sz="2400" dirty="0" err="1" smtClean="0"/>
              <a:t>study</a:t>
            </a:r>
            <a:r>
              <a:rPr lang="pt-BR" sz="2400" dirty="0" smtClean="0"/>
              <a:t> ...</a:t>
            </a:r>
          </a:p>
          <a:p>
            <a:pPr marL="342900" indent="-342900">
              <a:buFont typeface="Arial" charset="0"/>
              <a:buChar char="•"/>
            </a:pPr>
            <a:endParaRPr lang="pt-BR" sz="2400" dirty="0" smtClean="0"/>
          </a:p>
          <a:p>
            <a:pPr marL="342900" indent="-342900">
              <a:buFont typeface="Arial" charset="0"/>
              <a:buChar char="•"/>
            </a:pPr>
            <a:endParaRPr lang="pt-BR" sz="2400" dirty="0" smtClean="0"/>
          </a:p>
          <a:p>
            <a:pPr marL="342900" indent="-342900">
              <a:buFont typeface="Arial" charset="0"/>
              <a:buChar char="•"/>
            </a:pPr>
            <a:r>
              <a:rPr lang="pt-BR" sz="2400" dirty="0" err="1" smtClean="0"/>
              <a:t>Attention</a:t>
            </a:r>
            <a:r>
              <a:rPr lang="pt-BR" sz="2400" dirty="0" smtClean="0"/>
              <a:t> </a:t>
            </a:r>
            <a:r>
              <a:rPr lang="pt-BR" sz="2400" dirty="0" err="1" smtClean="0"/>
              <a:t>with</a:t>
            </a:r>
            <a:r>
              <a:rPr lang="pt-BR" sz="2400" dirty="0" smtClean="0"/>
              <a:t> </a:t>
            </a:r>
            <a:r>
              <a:rPr lang="pt-BR" sz="2400" dirty="0" err="1" smtClean="0"/>
              <a:t>simplifications</a:t>
            </a:r>
            <a:r>
              <a:rPr lang="pt-BR" sz="2400" dirty="0" smtClean="0"/>
              <a:t> **</a:t>
            </a:r>
          </a:p>
          <a:p>
            <a:pPr marL="342900" indent="-342900">
              <a:buFont typeface="Arial" charset="0"/>
              <a:buChar char="•"/>
            </a:pPr>
            <a:endParaRPr lang="pt-BR" sz="2400" dirty="0" smtClean="0"/>
          </a:p>
          <a:p>
            <a:pPr marL="342900" indent="-342900">
              <a:buFont typeface="Arial" charset="0"/>
              <a:buChar char="•"/>
            </a:pPr>
            <a:endParaRPr lang="pt-BR" sz="2400" dirty="0" smtClean="0"/>
          </a:p>
          <a:p>
            <a:pPr marL="342900" indent="-342900">
              <a:buFont typeface="Arial" charset="0"/>
              <a:buChar char="•"/>
            </a:pPr>
            <a:r>
              <a:rPr lang="pt-BR" sz="2400" dirty="0" err="1" smtClean="0"/>
              <a:t>Factor</a:t>
            </a:r>
            <a:r>
              <a:rPr lang="pt-BR" sz="2400" dirty="0" smtClean="0"/>
              <a:t> “time”</a:t>
            </a:r>
          </a:p>
          <a:p>
            <a:pPr marL="342900" indent="-342900">
              <a:buFont typeface="Arial" charset="0"/>
              <a:buChar char="•"/>
            </a:pPr>
            <a:endParaRPr lang="pt-BR" sz="2400" dirty="0" smtClean="0"/>
          </a:p>
          <a:p>
            <a:pPr marL="342900" indent="-342900">
              <a:buFont typeface="Arial" charset="0"/>
              <a:buChar char="•"/>
            </a:pPr>
            <a:endParaRPr lang="pt-BR" sz="2400" dirty="0"/>
          </a:p>
          <a:p>
            <a:pPr marL="342900" indent="-342900">
              <a:buFont typeface="Arial" charset="0"/>
              <a:buChar char="•"/>
            </a:pPr>
            <a:r>
              <a:rPr lang="pt-BR" sz="2400" dirty="0" err="1" smtClean="0"/>
              <a:t>Motivate</a:t>
            </a:r>
            <a:endParaRPr lang="pt-BR" sz="2400" dirty="0" smtClean="0"/>
          </a:p>
          <a:p>
            <a:pPr marL="342900" indent="-342900">
              <a:buFont typeface="Arial" charset="0"/>
              <a:buChar char="•"/>
            </a:pPr>
            <a:endParaRPr lang="pt-BR" sz="2400" dirty="0" smtClean="0"/>
          </a:p>
          <a:p>
            <a:pPr marL="342900" indent="-342900">
              <a:buFont typeface="Arial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697244" y="217981"/>
            <a:ext cx="9066960" cy="6155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pt-BR" sz="4000" b="0" strike="noStrike" spc="-1" dirty="0" smtClean="0">
                <a:solidFill>
                  <a:srgbClr val="000000"/>
                </a:solidFill>
                <a:latin typeface="Arial"/>
              </a:rPr>
              <a:t>Summary</a:t>
            </a:r>
            <a:endParaRPr lang="pt-BR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013665" y="1579418"/>
            <a:ext cx="9066960" cy="4730236"/>
          </a:xfrm>
          <a:prstGeom prst="rect">
            <a:avLst/>
          </a:prstGeom>
          <a:noFill/>
          <a:ln>
            <a:noFill/>
          </a:ln>
        </p:spPr>
        <p:txBody>
          <a:bodyPr lIns="0" tIns="21240" rIns="0" bIns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spc="-1" dirty="0" smtClean="0">
                <a:solidFill>
                  <a:srgbClr val="000000"/>
                </a:solidFill>
                <a:latin typeface="Arial"/>
              </a:rPr>
              <a:t>About SAR operations</a:t>
            </a:r>
          </a:p>
          <a:p>
            <a:pPr marL="514350" indent="-514350">
              <a:buFont typeface="+mj-lt"/>
              <a:buAutoNum type="arabicPeriod"/>
            </a:pPr>
            <a:endParaRPr lang="pt-BR" sz="2400" spc="-1" dirty="0" smtClean="0">
              <a:solidFill>
                <a:srgbClr val="000000"/>
              </a:solidFill>
              <a:latin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2400" b="0" strike="noStrike" spc="-1" dirty="0" smtClean="0">
                <a:solidFill>
                  <a:srgbClr val="000000"/>
                </a:solidFill>
                <a:latin typeface="Arial"/>
              </a:rPr>
              <a:t>HYCOM-CHM Model as a auxiliar </a:t>
            </a:r>
            <a:r>
              <a:rPr lang="pt-BR" sz="2400" b="0" strike="noStrike" spc="-1" dirty="0" err="1" smtClean="0">
                <a:solidFill>
                  <a:srgbClr val="000000"/>
                </a:solidFill>
                <a:latin typeface="Arial"/>
              </a:rPr>
              <a:t>decision</a:t>
            </a:r>
            <a:r>
              <a:rPr lang="pt-BR" sz="2400" b="0" strike="noStrike" spc="-1" dirty="0" smtClean="0">
                <a:solidFill>
                  <a:srgbClr val="000000"/>
                </a:solidFill>
                <a:latin typeface="Arial"/>
              </a:rPr>
              <a:t> tool</a:t>
            </a:r>
          </a:p>
          <a:p>
            <a:pPr marL="514350" indent="-514350">
              <a:buFont typeface="+mj-lt"/>
              <a:buAutoNum type="arabicPeriod"/>
            </a:pPr>
            <a:endParaRPr lang="pt-BR" sz="2400" b="0" strike="noStrike" spc="-1" dirty="0" smtClean="0">
              <a:solidFill>
                <a:srgbClr val="000000"/>
              </a:solidFill>
              <a:latin typeface="Arial"/>
            </a:endParaRPr>
          </a:p>
          <a:p>
            <a:r>
              <a:rPr lang="pt-BR" sz="2400" spc="-1" dirty="0" smtClean="0">
                <a:solidFill>
                  <a:srgbClr val="000000"/>
                </a:solidFill>
                <a:latin typeface="Arial"/>
              </a:rPr>
              <a:t>3.   The Case Study</a:t>
            </a:r>
          </a:p>
          <a:p>
            <a:pPr marL="514350" indent="-514350">
              <a:buFont typeface="+mj-lt"/>
              <a:buAutoNum type="arabicPeriod"/>
            </a:pPr>
            <a:endParaRPr lang="pt-BR" sz="2400" spc="-1" dirty="0" smtClean="0">
              <a:solidFill>
                <a:srgbClr val="000000"/>
              </a:solidFill>
              <a:latin typeface="Arial"/>
            </a:endParaRPr>
          </a:p>
          <a:p>
            <a:r>
              <a:rPr lang="pt-BR" sz="2400" spc="-1" dirty="0" smtClean="0">
                <a:solidFill>
                  <a:srgbClr val="000000"/>
                </a:solidFill>
                <a:latin typeface="Arial"/>
              </a:rPr>
              <a:t>4.   Present and Future</a:t>
            </a:r>
          </a:p>
          <a:p>
            <a:pPr marL="514350" indent="-514350">
              <a:buFont typeface="+mj-lt"/>
              <a:buAutoNum type="arabicPeriod"/>
            </a:pPr>
            <a:endParaRPr lang="pt-BR" sz="2400" spc="-1" dirty="0" smtClean="0">
              <a:solidFill>
                <a:srgbClr val="000000"/>
              </a:solidFill>
              <a:latin typeface="Arial"/>
            </a:endParaRPr>
          </a:p>
          <a:p>
            <a:r>
              <a:rPr lang="pt-BR" sz="2400" spc="-1" dirty="0" smtClean="0">
                <a:solidFill>
                  <a:srgbClr val="000000"/>
                </a:solidFill>
                <a:latin typeface="Arial"/>
              </a:rPr>
              <a:t>5.   Conclusion </a:t>
            </a:r>
          </a:p>
          <a:p>
            <a:pPr marL="514350" indent="-514350">
              <a:buFont typeface="+mj-lt"/>
              <a:buAutoNum type="arabicPeriod"/>
            </a:pPr>
            <a:endParaRPr lang="pt-BR" sz="2400" spc="-1" dirty="0" smtClean="0">
              <a:solidFill>
                <a:srgbClr val="000000"/>
              </a:solidFill>
              <a:latin typeface="Arial"/>
            </a:endParaRPr>
          </a:p>
          <a:p>
            <a:r>
              <a:rPr lang="pt-BR" sz="2400" spc="-1" dirty="0" smtClean="0">
                <a:solidFill>
                  <a:srgbClr val="000000"/>
                </a:solidFill>
                <a:latin typeface="Arial"/>
              </a:rPr>
              <a:t>6.   Referencies</a:t>
            </a:r>
          </a:p>
          <a:p>
            <a:pPr marL="514350" indent="-514350">
              <a:buFont typeface="+mj-lt"/>
              <a:buAutoNum type="arabicPeriod"/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3499" y="248768"/>
            <a:ext cx="9066960" cy="609398"/>
          </a:xfrm>
        </p:spPr>
        <p:txBody>
          <a:bodyPr/>
          <a:lstStyle/>
          <a:p>
            <a:pPr algn="ctr"/>
            <a:r>
              <a:rPr lang="pt-BR" spc="-1" dirty="0" smtClean="0">
                <a:solidFill>
                  <a:srgbClr val="000000"/>
                </a:solidFill>
              </a:rPr>
              <a:t>Some Referencies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/>
          </p:nvPr>
        </p:nvSpPr>
        <p:spPr>
          <a:xfrm>
            <a:off x="1013665" y="1412164"/>
            <a:ext cx="9066960" cy="576157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pt-BR" sz="1600" dirty="0"/>
              <a:t>ALLEN, A.A; PLOURDE, J.V. </a:t>
            </a:r>
            <a:r>
              <a:rPr lang="pt-BR" sz="1600" i="1" dirty="0" err="1"/>
              <a:t>Review</a:t>
            </a:r>
            <a:r>
              <a:rPr lang="pt-BR" sz="1600" i="1" dirty="0"/>
              <a:t> </a:t>
            </a:r>
            <a:r>
              <a:rPr lang="pt-BR" sz="1600" i="1" dirty="0" err="1"/>
              <a:t>of</a:t>
            </a:r>
            <a:r>
              <a:rPr lang="pt-BR" sz="1600" i="1" dirty="0"/>
              <a:t> </a:t>
            </a:r>
            <a:r>
              <a:rPr lang="pt-BR" sz="1600" i="1" dirty="0" err="1"/>
              <a:t>Leeway</a:t>
            </a:r>
            <a:r>
              <a:rPr lang="pt-BR" sz="1600" dirty="0"/>
              <a:t>: </a:t>
            </a:r>
            <a:r>
              <a:rPr lang="pt-BR" sz="1600" dirty="0" err="1"/>
              <a:t>Fields</a:t>
            </a:r>
            <a:r>
              <a:rPr lang="pt-BR" sz="1600" dirty="0"/>
              <a:t> </a:t>
            </a:r>
            <a:r>
              <a:rPr lang="pt-BR" sz="1600" dirty="0" err="1"/>
              <a:t>Experimentns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Implementation</a:t>
            </a:r>
            <a:r>
              <a:rPr lang="pt-BR" sz="1600" dirty="0"/>
              <a:t>. US </a:t>
            </a:r>
            <a:r>
              <a:rPr lang="pt-BR" sz="1600" dirty="0" err="1"/>
              <a:t>Department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</a:t>
            </a:r>
            <a:r>
              <a:rPr lang="pt-BR" sz="1600" dirty="0" err="1"/>
              <a:t>Transportation</a:t>
            </a:r>
            <a:r>
              <a:rPr lang="pt-BR" sz="1600" dirty="0"/>
              <a:t>, Washington, DC: US Coast </a:t>
            </a:r>
            <a:r>
              <a:rPr lang="pt-BR" sz="1600" dirty="0" err="1"/>
              <a:t>Guard</a:t>
            </a:r>
            <a:r>
              <a:rPr lang="pt-BR" sz="1600" dirty="0"/>
              <a:t>, 1999</a:t>
            </a:r>
            <a:r>
              <a:rPr lang="pt-BR" sz="1600" dirty="0" smtClean="0"/>
              <a:t>.</a:t>
            </a:r>
          </a:p>
          <a:p>
            <a:endParaRPr lang="pt-BR" sz="1600" dirty="0"/>
          </a:p>
          <a:p>
            <a:pPr marL="342900" indent="-342900">
              <a:buFont typeface="Arial" charset="0"/>
              <a:buChar char="•"/>
            </a:pPr>
            <a:r>
              <a:rPr lang="en-US" sz="1600" dirty="0"/>
              <a:t>ALLEN, A</a:t>
            </a:r>
            <a:r>
              <a:rPr lang="en-US" sz="1600" b="1" dirty="0"/>
              <a:t>. </a:t>
            </a:r>
            <a:r>
              <a:rPr lang="pt-BR" sz="1600" i="1" dirty="0" err="1"/>
              <a:t>Leeway</a:t>
            </a:r>
            <a:r>
              <a:rPr lang="pt-BR" sz="1600" i="1" dirty="0"/>
              <a:t> </a:t>
            </a:r>
            <a:r>
              <a:rPr lang="pt-BR" sz="1600" i="1" dirty="0" err="1"/>
              <a:t>Divergence</a:t>
            </a:r>
            <a:r>
              <a:rPr lang="en-US" sz="1600" dirty="0"/>
              <a:t>. U.S. Coast Guard Rep. CG-D-05-05, 128 </a:t>
            </a:r>
            <a:r>
              <a:rPr lang="en-US" sz="1600" dirty="0" smtClean="0"/>
              <a:t>pp.2005</a:t>
            </a:r>
            <a:endParaRPr lang="en-US" sz="1600" dirty="0"/>
          </a:p>
          <a:p>
            <a:endParaRPr lang="en-US" sz="1600" dirty="0" smtClean="0"/>
          </a:p>
          <a:p>
            <a:pPr marL="342900" indent="-342900">
              <a:buFont typeface="Arial" charset="0"/>
              <a:buChar char="•"/>
            </a:pPr>
            <a:r>
              <a:rPr lang="pt-BR" sz="1600" dirty="0"/>
              <a:t>FITZGERALD, R. B., D. J. </a:t>
            </a:r>
            <a:r>
              <a:rPr lang="pt-BR" sz="1600" dirty="0" err="1"/>
              <a:t>Finlayson</a:t>
            </a:r>
            <a:r>
              <a:rPr lang="pt-BR" sz="1600" dirty="0"/>
              <a:t>, </a:t>
            </a:r>
            <a:r>
              <a:rPr lang="pt-BR" sz="1600" dirty="0" err="1"/>
              <a:t>and</a:t>
            </a:r>
            <a:r>
              <a:rPr lang="pt-BR" sz="1600" dirty="0"/>
              <a:t> A. Allen, </a:t>
            </a:r>
            <a:r>
              <a:rPr lang="pt-BR" sz="1600" i="1" dirty="0" err="1"/>
              <a:t>Drift</a:t>
            </a:r>
            <a:r>
              <a:rPr lang="pt-BR" sz="1600" i="1" dirty="0"/>
              <a:t> </a:t>
            </a:r>
            <a:r>
              <a:rPr lang="pt-BR" sz="1600" i="1" dirty="0" err="1"/>
              <a:t>of</a:t>
            </a:r>
            <a:r>
              <a:rPr lang="pt-BR" sz="1600" i="1" dirty="0"/>
              <a:t> Common </a:t>
            </a:r>
            <a:r>
              <a:rPr lang="pt-BR" sz="1600" i="1" dirty="0" err="1"/>
              <a:t>Search</a:t>
            </a:r>
            <a:r>
              <a:rPr lang="pt-BR" sz="1600" i="1" dirty="0"/>
              <a:t> </a:t>
            </a:r>
            <a:r>
              <a:rPr lang="pt-BR" sz="1600" i="1" dirty="0" err="1"/>
              <a:t>and</a:t>
            </a:r>
            <a:r>
              <a:rPr lang="pt-BR" sz="1600" i="1" dirty="0"/>
              <a:t> </a:t>
            </a:r>
            <a:r>
              <a:rPr lang="pt-BR" sz="1600" i="1" dirty="0" err="1"/>
              <a:t>Rescue</a:t>
            </a:r>
            <a:r>
              <a:rPr lang="pt-BR" sz="1600" i="1" dirty="0"/>
              <a:t> </a:t>
            </a:r>
            <a:r>
              <a:rPr lang="pt-BR" sz="1600" i="1" dirty="0" err="1"/>
              <a:t>Objects</a:t>
            </a:r>
            <a:r>
              <a:rPr lang="pt-BR" sz="1600" i="1" dirty="0"/>
              <a:t>- </a:t>
            </a:r>
            <a:r>
              <a:rPr lang="pt-BR" sz="1600" i="1" dirty="0" err="1"/>
              <a:t>Phase</a:t>
            </a:r>
            <a:r>
              <a:rPr lang="pt-BR" sz="1600" i="1" dirty="0"/>
              <a:t> III</a:t>
            </a:r>
            <a:r>
              <a:rPr lang="pt-BR" sz="1600" b="1" dirty="0"/>
              <a:t>." </a:t>
            </a:r>
            <a:r>
              <a:rPr lang="pt-BR" sz="1600" dirty="0" err="1"/>
              <a:t>Contract</a:t>
            </a:r>
            <a:r>
              <a:rPr lang="pt-BR" sz="1600" dirty="0"/>
              <a:t> </a:t>
            </a:r>
            <a:r>
              <a:rPr lang="pt-BR" sz="1600" dirty="0" err="1"/>
              <a:t>report</a:t>
            </a:r>
            <a:r>
              <a:rPr lang="pt-BR" sz="1600" dirty="0"/>
              <a:t> </a:t>
            </a:r>
            <a:r>
              <a:rPr lang="pt-BR" sz="1600" dirty="0" err="1"/>
              <a:t>prepared</a:t>
            </a:r>
            <a:r>
              <a:rPr lang="pt-BR" sz="1600" dirty="0"/>
              <a:t> for </a:t>
            </a:r>
            <a:r>
              <a:rPr lang="pt-BR" sz="1600" dirty="0" err="1"/>
              <a:t>Canadian</a:t>
            </a:r>
            <a:r>
              <a:rPr lang="pt-BR" sz="1600" dirty="0"/>
              <a:t> Coast </a:t>
            </a:r>
            <a:r>
              <a:rPr lang="pt-BR" sz="1600" dirty="0" err="1"/>
              <a:t>Guard</a:t>
            </a:r>
            <a:r>
              <a:rPr lang="pt-BR" sz="1600" dirty="0"/>
              <a:t>, </a:t>
            </a:r>
            <a:r>
              <a:rPr lang="pt-BR" sz="1600" dirty="0" err="1"/>
              <a:t>Research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Development</a:t>
            </a:r>
            <a:r>
              <a:rPr lang="pt-BR" sz="1600" dirty="0"/>
              <a:t>, Ottawa,1993</a:t>
            </a:r>
            <a:r>
              <a:rPr lang="pt-BR" sz="1600" dirty="0" smtClean="0"/>
              <a:t>.</a:t>
            </a:r>
          </a:p>
          <a:p>
            <a:endParaRPr lang="pt-BR" sz="1600" dirty="0" smtClean="0"/>
          </a:p>
          <a:p>
            <a:pPr marL="342900" indent="-342900">
              <a:buFont typeface="Arial" charset="0"/>
              <a:buChar char="•"/>
            </a:pPr>
            <a:r>
              <a:rPr lang="pt-BR" sz="1600" dirty="0"/>
              <a:t>HACKETT, Bruce; BREIVIK, </a:t>
            </a:r>
            <a:r>
              <a:rPr lang="pt-BR" sz="1600" dirty="0" err="1"/>
              <a:t>Øyvind</a:t>
            </a:r>
            <a:r>
              <a:rPr lang="pt-BR" sz="1600" dirty="0"/>
              <a:t>; WETTRE, </a:t>
            </a:r>
            <a:r>
              <a:rPr lang="pt-BR" sz="1600" dirty="0" err="1"/>
              <a:t>Cecilie</a:t>
            </a:r>
            <a:r>
              <a:rPr lang="pt-BR" sz="1600" dirty="0"/>
              <a:t>. </a:t>
            </a:r>
            <a:r>
              <a:rPr lang="pt-BR" sz="1600" i="1" dirty="0" err="1"/>
              <a:t>Forecasting</a:t>
            </a:r>
            <a:r>
              <a:rPr lang="pt-BR" sz="1600" i="1" dirty="0"/>
              <a:t> The </a:t>
            </a:r>
            <a:r>
              <a:rPr lang="pt-BR" sz="1600" i="1" dirty="0" err="1"/>
              <a:t>Drift</a:t>
            </a:r>
            <a:r>
              <a:rPr lang="pt-BR" sz="1600" i="1" dirty="0"/>
              <a:t> </a:t>
            </a:r>
            <a:r>
              <a:rPr lang="pt-BR" sz="1600" i="1" dirty="0" err="1"/>
              <a:t>Of</a:t>
            </a:r>
            <a:r>
              <a:rPr lang="pt-BR" sz="1600" i="1" dirty="0"/>
              <a:t> </a:t>
            </a:r>
            <a:r>
              <a:rPr lang="pt-BR" sz="1600" i="1" dirty="0" err="1"/>
              <a:t>Objects</a:t>
            </a:r>
            <a:r>
              <a:rPr lang="pt-BR" sz="1600" i="1" dirty="0"/>
              <a:t> </a:t>
            </a:r>
            <a:r>
              <a:rPr lang="pt-BR" sz="1600" i="1" dirty="0" err="1"/>
              <a:t>And</a:t>
            </a:r>
            <a:r>
              <a:rPr lang="pt-BR" sz="1600" i="1" dirty="0"/>
              <a:t> </a:t>
            </a:r>
            <a:r>
              <a:rPr lang="pt-BR" sz="1600" i="1" dirty="0" err="1"/>
              <a:t>Substances</a:t>
            </a:r>
            <a:r>
              <a:rPr lang="pt-BR" sz="1600" i="1" dirty="0"/>
              <a:t> In The Ocean</a:t>
            </a:r>
            <a:r>
              <a:rPr lang="pt-BR" sz="1600" dirty="0"/>
              <a:t>. In: CHASSIGNET, Eric P.; VERRON, Jacques. </a:t>
            </a:r>
            <a:r>
              <a:rPr lang="pt-BR" sz="1600" i="1" dirty="0" err="1"/>
              <a:t>Ocean</a:t>
            </a:r>
            <a:r>
              <a:rPr lang="pt-BR" sz="1600" i="1" dirty="0"/>
              <a:t> </a:t>
            </a:r>
            <a:r>
              <a:rPr lang="pt-BR" sz="1600" i="1" dirty="0" err="1"/>
              <a:t>Weather</a:t>
            </a:r>
            <a:r>
              <a:rPr lang="pt-BR" sz="1600" i="1" dirty="0"/>
              <a:t> </a:t>
            </a:r>
            <a:r>
              <a:rPr lang="pt-BR" sz="1600" i="1" dirty="0" err="1"/>
              <a:t>Forecasting</a:t>
            </a:r>
            <a:r>
              <a:rPr lang="pt-BR" sz="1600" i="1" dirty="0"/>
              <a:t>. </a:t>
            </a:r>
            <a:r>
              <a:rPr lang="pt-BR" sz="1600" i="1" dirty="0" err="1"/>
              <a:t>An</a:t>
            </a:r>
            <a:r>
              <a:rPr lang="pt-BR" sz="1600" i="1" dirty="0"/>
              <a:t> </a:t>
            </a:r>
            <a:r>
              <a:rPr lang="pt-BR" sz="1600" i="1" dirty="0" err="1"/>
              <a:t>Integrated</a:t>
            </a:r>
            <a:r>
              <a:rPr lang="pt-BR" sz="1600" i="1" dirty="0"/>
              <a:t> </a:t>
            </a:r>
            <a:r>
              <a:rPr lang="pt-BR" sz="1600" i="1" dirty="0" err="1"/>
              <a:t>View</a:t>
            </a:r>
            <a:r>
              <a:rPr lang="pt-BR" sz="1600" i="1" dirty="0"/>
              <a:t> </a:t>
            </a:r>
            <a:r>
              <a:rPr lang="pt-BR" sz="1600" i="1" dirty="0" err="1"/>
              <a:t>of</a:t>
            </a:r>
            <a:r>
              <a:rPr lang="pt-BR" sz="1600" i="1" dirty="0"/>
              <a:t> </a:t>
            </a:r>
            <a:r>
              <a:rPr lang="pt-BR" sz="1600" i="1" dirty="0" err="1"/>
              <a:t>Oceanography</a:t>
            </a:r>
            <a:r>
              <a:rPr lang="pt-BR" sz="1600" dirty="0"/>
              <a:t>. Dordrecht, Holanda. Springer, 2006. cap. 23, p. 507-523. </a:t>
            </a:r>
            <a:endParaRPr lang="en-US" sz="1600" dirty="0" smtClean="0"/>
          </a:p>
          <a:p>
            <a:pPr marL="342900" indent="-342900">
              <a:buFont typeface="Arial" charset="0"/>
              <a:buChar char="•"/>
            </a:pPr>
            <a:endParaRPr lang="en-US" sz="1600" dirty="0" smtClean="0"/>
          </a:p>
          <a:p>
            <a:pPr marL="342900" indent="-342900">
              <a:buFont typeface="Arial" charset="0"/>
              <a:buChar char="•"/>
            </a:pPr>
            <a:r>
              <a:rPr lang="pt-BR" sz="1600" dirty="0"/>
              <a:t>LIMA, Jose A. M. PARKINSON, R. M.TANAJURA, C.PAIVA, Afonso de MCIRANO, </a:t>
            </a:r>
            <a:r>
              <a:rPr lang="pt-BR" sz="1600" dirty="0" err="1"/>
              <a:t>M.Campos</a:t>
            </a:r>
            <a:r>
              <a:rPr lang="pt-BR" sz="1600" dirty="0"/>
              <a:t>, </a:t>
            </a:r>
            <a:r>
              <a:rPr lang="pt-BR" sz="1600" dirty="0" err="1"/>
              <a:t>Edmo</a:t>
            </a:r>
            <a:r>
              <a:rPr lang="pt-BR" sz="1600" dirty="0"/>
              <a:t> J.D.SOARES, I. D.FRANCA, G. B.OBINO, R. S.ALVARENGA, J. B. R. </a:t>
            </a:r>
            <a:r>
              <a:rPr lang="pt-BR" sz="1600" i="1" dirty="0"/>
              <a:t>. Design </a:t>
            </a:r>
            <a:r>
              <a:rPr lang="pt-BR" sz="1600" i="1" dirty="0" err="1"/>
              <a:t>and</a:t>
            </a:r>
            <a:r>
              <a:rPr lang="pt-BR" sz="1600" i="1" dirty="0"/>
              <a:t> </a:t>
            </a:r>
            <a:r>
              <a:rPr lang="pt-BR" sz="1600" i="1" dirty="0" err="1"/>
              <a:t>Implementation</a:t>
            </a:r>
            <a:r>
              <a:rPr lang="pt-BR" sz="1600" i="1" dirty="0"/>
              <a:t> </a:t>
            </a:r>
            <a:r>
              <a:rPr lang="pt-BR" sz="1600" i="1" dirty="0" err="1"/>
              <a:t>of</a:t>
            </a:r>
            <a:r>
              <a:rPr lang="pt-BR" sz="1600" i="1" dirty="0"/>
              <a:t> </a:t>
            </a:r>
            <a:r>
              <a:rPr lang="pt-BR" sz="1600" i="1" dirty="0" err="1"/>
              <a:t>the</a:t>
            </a:r>
            <a:r>
              <a:rPr lang="pt-BR" sz="1600" i="1" dirty="0"/>
              <a:t> </a:t>
            </a:r>
            <a:r>
              <a:rPr lang="pt-BR" sz="1600" i="1" dirty="0" err="1"/>
              <a:t>Oceanographic</a:t>
            </a:r>
            <a:r>
              <a:rPr lang="pt-BR" sz="1600" i="1" dirty="0"/>
              <a:t> </a:t>
            </a:r>
            <a:r>
              <a:rPr lang="pt-BR" sz="1600" i="1" dirty="0" err="1"/>
              <a:t>Modeling</a:t>
            </a:r>
            <a:r>
              <a:rPr lang="pt-BR" sz="1600" i="1" dirty="0"/>
              <a:t> </a:t>
            </a:r>
            <a:r>
              <a:rPr lang="pt-BR" sz="1600" i="1" dirty="0" err="1"/>
              <a:t>and</a:t>
            </a:r>
            <a:r>
              <a:rPr lang="pt-BR" sz="1600" i="1" dirty="0"/>
              <a:t> </a:t>
            </a:r>
            <a:r>
              <a:rPr lang="pt-BR" sz="1600" i="1" dirty="0" err="1"/>
              <a:t>Observation</a:t>
            </a:r>
            <a:r>
              <a:rPr lang="pt-BR" sz="1600" i="1" dirty="0"/>
              <a:t> network (remo) for </a:t>
            </a:r>
            <a:r>
              <a:rPr lang="pt-BR" sz="1600" i="1" dirty="0" err="1"/>
              <a:t>Operational</a:t>
            </a:r>
            <a:r>
              <a:rPr lang="pt-BR" sz="1600" i="1" dirty="0"/>
              <a:t> </a:t>
            </a:r>
            <a:r>
              <a:rPr lang="pt-BR" sz="1600" i="1" dirty="0" err="1"/>
              <a:t>Oceanography</a:t>
            </a:r>
            <a:r>
              <a:rPr lang="pt-BR" sz="1600" i="1" dirty="0"/>
              <a:t> </a:t>
            </a:r>
            <a:r>
              <a:rPr lang="pt-BR" sz="1600" i="1" dirty="0" err="1"/>
              <a:t>and</a:t>
            </a:r>
            <a:r>
              <a:rPr lang="pt-BR" sz="1600" i="1" dirty="0"/>
              <a:t> </a:t>
            </a:r>
            <a:r>
              <a:rPr lang="pt-BR" sz="1600" i="1" dirty="0" err="1"/>
              <a:t>Ocean</a:t>
            </a:r>
            <a:r>
              <a:rPr lang="pt-BR" sz="1600" i="1" dirty="0"/>
              <a:t> </a:t>
            </a:r>
            <a:r>
              <a:rPr lang="pt-BR" sz="1600" i="1" dirty="0" err="1"/>
              <a:t>forecasting</a:t>
            </a:r>
            <a:r>
              <a:rPr lang="pt-BR" sz="1600" dirty="0" err="1"/>
              <a:t>.Revista</a:t>
            </a:r>
            <a:r>
              <a:rPr lang="pt-BR" sz="1600" dirty="0"/>
              <a:t> Brasileira de Geofísica (Impresso), v.31, p. 209-228, </a:t>
            </a:r>
            <a:r>
              <a:rPr lang="pt-BR" sz="1600" dirty="0" smtClean="0"/>
              <a:t>2013</a:t>
            </a:r>
            <a:endParaRPr lang="pt-BR" sz="1600" dirty="0"/>
          </a:p>
          <a:p>
            <a:pPr marL="342900" indent="-342900">
              <a:buFont typeface="Arial" charset="0"/>
              <a:buChar char="•"/>
            </a:pPr>
            <a:endParaRPr lang="en-US" sz="1600" dirty="0" smtClean="0"/>
          </a:p>
          <a:p>
            <a:pPr marL="342900" indent="-342900">
              <a:buFont typeface="Arial" charset="0"/>
              <a:buChar char="•"/>
            </a:pPr>
            <a:r>
              <a:rPr lang="pt-BR" sz="1600" dirty="0"/>
              <a:t>RICHARDSON, P.L. </a:t>
            </a:r>
            <a:r>
              <a:rPr lang="pt-BR" sz="1600" i="1" dirty="0" err="1"/>
              <a:t>Drifting</a:t>
            </a:r>
            <a:r>
              <a:rPr lang="pt-BR" sz="1600" i="1" dirty="0"/>
              <a:t> in </a:t>
            </a:r>
            <a:r>
              <a:rPr lang="pt-BR" sz="1600" i="1" dirty="0" err="1"/>
              <a:t>the</a:t>
            </a:r>
            <a:r>
              <a:rPr lang="pt-BR" sz="1600" i="1" dirty="0"/>
              <a:t> Wind</a:t>
            </a:r>
            <a:r>
              <a:rPr lang="pt-BR" sz="1600" dirty="0"/>
              <a:t>: </a:t>
            </a:r>
            <a:r>
              <a:rPr lang="pt-BR" sz="1600" dirty="0" err="1"/>
              <a:t>Leeway</a:t>
            </a:r>
            <a:r>
              <a:rPr lang="pt-BR" sz="1600" dirty="0"/>
              <a:t> </a:t>
            </a:r>
            <a:r>
              <a:rPr lang="pt-BR" sz="1600" dirty="0" err="1"/>
              <a:t>error</a:t>
            </a:r>
            <a:r>
              <a:rPr lang="pt-BR" sz="1600" dirty="0"/>
              <a:t> in </a:t>
            </a:r>
            <a:r>
              <a:rPr lang="pt-BR" sz="1600" dirty="0" err="1"/>
              <a:t>shipdrift</a:t>
            </a:r>
            <a:r>
              <a:rPr lang="pt-BR" sz="1600" dirty="0"/>
              <a:t> </a:t>
            </a:r>
            <a:r>
              <a:rPr lang="pt-BR" sz="1600" dirty="0" err="1"/>
              <a:t>data.Deep</a:t>
            </a:r>
            <a:r>
              <a:rPr lang="pt-BR" sz="1600" dirty="0"/>
              <a:t> </a:t>
            </a:r>
            <a:r>
              <a:rPr lang="pt-BR" sz="1600" dirty="0" err="1"/>
              <a:t>Sea</a:t>
            </a:r>
            <a:r>
              <a:rPr lang="pt-BR" sz="1600" dirty="0"/>
              <a:t> </a:t>
            </a:r>
            <a:r>
              <a:rPr lang="pt-BR" sz="1600" dirty="0" err="1"/>
              <a:t>Research</a:t>
            </a:r>
            <a:r>
              <a:rPr lang="pt-BR" sz="1600" dirty="0"/>
              <a:t> </a:t>
            </a:r>
            <a:r>
              <a:rPr lang="pt-BR" sz="1600" dirty="0" err="1"/>
              <a:t>I</a:t>
            </a:r>
            <a:r>
              <a:rPr lang="pt-BR" sz="1600" dirty="0"/>
              <a:t>, </a:t>
            </a:r>
            <a:r>
              <a:rPr lang="pt-BR" sz="1600" dirty="0" err="1"/>
              <a:t>Great</a:t>
            </a:r>
            <a:r>
              <a:rPr lang="pt-BR" sz="1600" dirty="0"/>
              <a:t> Britain,vol.44 n.11,pp.1877-1993,1997</a:t>
            </a:r>
            <a:r>
              <a:rPr lang="pt-BR" sz="16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1600" dirty="0"/>
          </a:p>
          <a:p>
            <a:pPr marL="342900" indent="-342900">
              <a:buFont typeface="Arial" charset="0"/>
              <a:buChar char="•"/>
            </a:pPr>
            <a:r>
              <a:rPr lang="pt-BR" sz="1600" dirty="0">
                <a:hlinkClick r:id="rId2"/>
              </a:rPr>
              <a:t>Modelling_Search_and_-Rescue</a:t>
            </a:r>
            <a:r>
              <a:rPr lang="pt-BR" sz="1600" dirty="0" smtClean="0"/>
              <a:t>. (</a:t>
            </a:r>
            <a:r>
              <a:rPr lang="pt-BR" sz="1600" dirty="0" err="1" smtClean="0"/>
              <a:t>My</a:t>
            </a:r>
            <a:r>
              <a:rPr lang="pt-BR" sz="1600" dirty="0" smtClean="0"/>
              <a:t> </a:t>
            </a:r>
            <a:r>
              <a:rPr lang="pt-BR" sz="1600" dirty="0" err="1" smtClean="0"/>
              <a:t>GitHub</a:t>
            </a:r>
            <a:r>
              <a:rPr lang="pt-BR" sz="1600" dirty="0" smtClean="0"/>
              <a:t>). </a:t>
            </a:r>
            <a:r>
              <a:rPr lang="pt-BR" sz="1600" dirty="0"/>
              <a:t>Disponível em </a:t>
            </a:r>
            <a:r>
              <a:rPr lang="pt-BR" sz="1600" dirty="0" smtClean="0"/>
              <a:t>&lt;</a:t>
            </a:r>
            <a:r>
              <a:rPr lang="pt-BR" sz="1600" dirty="0" err="1" smtClean="0"/>
              <a:t>https</a:t>
            </a:r>
            <a:r>
              <a:rPr lang="pt-BR" sz="1600" dirty="0"/>
              <a:t>://</a:t>
            </a:r>
            <a:r>
              <a:rPr lang="pt-BR" sz="1600" dirty="0" err="1"/>
              <a:t>github.com</a:t>
            </a:r>
            <a:r>
              <a:rPr lang="pt-BR" sz="1600" b="1" dirty="0"/>
              <a:t>/</a:t>
            </a:r>
            <a:r>
              <a:rPr lang="pt-BR" sz="1600" b="1" dirty="0" err="1"/>
              <a:t>Z-metoc</a:t>
            </a:r>
            <a:r>
              <a:rPr lang="pt-BR" sz="1600" b="1" dirty="0"/>
              <a:t>/Modelling_Search_</a:t>
            </a:r>
            <a:r>
              <a:rPr lang="pt-BR" sz="1600" b="1" dirty="0" err="1"/>
              <a:t>and</a:t>
            </a:r>
            <a:r>
              <a:rPr lang="pt-BR" sz="1600" b="1" dirty="0"/>
              <a:t>_-</a:t>
            </a:r>
            <a:r>
              <a:rPr lang="pt-BR" sz="1600" b="1" dirty="0" err="1" smtClean="0"/>
              <a:t>Rescue</a:t>
            </a:r>
            <a:r>
              <a:rPr lang="pt-BR" sz="1600" b="1" dirty="0" smtClean="0"/>
              <a:t>&gt;</a:t>
            </a:r>
            <a:endParaRPr lang="pt-BR" sz="1600" b="1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783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/>
          <p:cNvPicPr/>
          <p:nvPr/>
        </p:nvPicPr>
        <p:blipFill>
          <a:blip r:embed="rId4"/>
          <a:srcRect r="12755"/>
          <a:stretch/>
        </p:blipFill>
        <p:spPr>
          <a:xfrm>
            <a:off x="1149745" y="0"/>
            <a:ext cx="8930880" cy="7559640"/>
          </a:xfrm>
          <a:prstGeom prst="rect">
            <a:avLst/>
          </a:prstGeom>
          <a:ln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1377655" y="6204365"/>
            <a:ext cx="8067305" cy="12025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600" dirty="0" err="1" smtClean="0">
                <a:solidFill>
                  <a:schemeClr val="bg1"/>
                </a:solidFill>
              </a:rPr>
              <a:t>There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err="1" smtClean="0">
                <a:solidFill>
                  <a:schemeClr val="bg1"/>
                </a:solidFill>
              </a:rPr>
              <a:t>is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err="1" smtClean="0">
                <a:solidFill>
                  <a:schemeClr val="bg1"/>
                </a:solidFill>
              </a:rPr>
              <a:t>always</a:t>
            </a:r>
            <a:r>
              <a:rPr lang="pt-BR" sz="3600" dirty="0" smtClean="0">
                <a:solidFill>
                  <a:schemeClr val="bg1"/>
                </a:solidFill>
              </a:rPr>
              <a:t> a </a:t>
            </a:r>
            <a:r>
              <a:rPr lang="pt-BR" sz="3600" dirty="0" err="1" smtClean="0">
                <a:solidFill>
                  <a:schemeClr val="bg1"/>
                </a:solidFill>
              </a:rPr>
              <a:t>lot</a:t>
            </a:r>
            <a:r>
              <a:rPr lang="pt-BR" sz="3600" dirty="0" smtClean="0">
                <a:solidFill>
                  <a:schemeClr val="bg1"/>
                </a:solidFill>
              </a:rPr>
              <a:t> to do ...</a:t>
            </a:r>
            <a:endParaRPr lang="pt-BR" sz="3600" b="0" strike="noStrike" spc="-1" dirty="0">
              <a:solidFill>
                <a:schemeClr val="bg1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3600" spc="-1" dirty="0" err="1" smtClean="0">
                <a:solidFill>
                  <a:schemeClr val="bg1"/>
                </a:solidFill>
                <a:latin typeface="Arial"/>
              </a:rPr>
              <a:t>Thank</a:t>
            </a:r>
            <a:r>
              <a:rPr lang="pt-BR" sz="3600" spc="-1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pt-BR" sz="3600" spc="-1" dirty="0" err="1" smtClean="0">
                <a:solidFill>
                  <a:schemeClr val="bg1"/>
                </a:solidFill>
                <a:latin typeface="Arial"/>
              </a:rPr>
              <a:t>you</a:t>
            </a:r>
            <a:r>
              <a:rPr lang="pt-BR" sz="3600" spc="-1" dirty="0" smtClean="0">
                <a:solidFill>
                  <a:schemeClr val="bg1"/>
                </a:solidFill>
                <a:latin typeface="Arial"/>
              </a:rPr>
              <a:t>!</a:t>
            </a:r>
            <a:endParaRPr lang="pt-BR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57" name="Imagem 156"/>
          <p:cNvPicPr/>
          <p:nvPr/>
        </p:nvPicPr>
        <p:blipFill>
          <a:blip r:embed="rId5"/>
          <a:stretch/>
        </p:blipFill>
        <p:spPr>
          <a:xfrm>
            <a:off x="8849880" y="207720"/>
            <a:ext cx="1190160" cy="1189800"/>
          </a:xfrm>
          <a:prstGeom prst="rect">
            <a:avLst/>
          </a:prstGeom>
          <a:ln>
            <a:noFill/>
          </a:ln>
        </p:spPr>
      </p:pic>
      <p:pic>
        <p:nvPicPr>
          <p:cNvPr id="158" name="Imagem 157"/>
          <p:cNvPicPr/>
          <p:nvPr/>
        </p:nvPicPr>
        <p:blipFill>
          <a:blip r:embed="rId6"/>
          <a:stretch/>
        </p:blipFill>
        <p:spPr>
          <a:xfrm>
            <a:off x="-112320" y="72000"/>
            <a:ext cx="108432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063" y="179495"/>
            <a:ext cx="9066960" cy="609398"/>
          </a:xfrm>
        </p:spPr>
        <p:txBody>
          <a:bodyPr/>
          <a:lstStyle/>
          <a:p>
            <a:pPr algn="ctr"/>
            <a:r>
              <a:rPr lang="pt-BR" dirty="0"/>
              <a:t>About me...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/>
          </p:nvPr>
        </p:nvSpPr>
        <p:spPr>
          <a:xfrm>
            <a:off x="6016442" y="484194"/>
            <a:ext cx="4424400" cy="5288972"/>
          </a:xfrm>
        </p:spPr>
        <p:txBody>
          <a:bodyPr>
            <a:normAutofit/>
          </a:bodyPr>
          <a:lstStyle/>
          <a:p>
            <a:r>
              <a:rPr lang="pt-BR" sz="2400" dirty="0" smtClean="0"/>
              <a:t>Navy Officer (DHN)</a:t>
            </a:r>
          </a:p>
          <a:p>
            <a:pPr marL="0" indent="0">
              <a:buNone/>
            </a:pPr>
            <a:endParaRPr lang="pt-BR" sz="2400" dirty="0" smtClean="0"/>
          </a:p>
          <a:p>
            <a:r>
              <a:rPr lang="pt-BR" sz="2400" dirty="0" smtClean="0"/>
              <a:t>Data Scientist </a:t>
            </a:r>
          </a:p>
          <a:p>
            <a:endParaRPr lang="pt-BR" sz="2400" dirty="0" smtClean="0"/>
          </a:p>
          <a:p>
            <a:r>
              <a:rPr lang="pt-BR" sz="2400" dirty="0" err="1" smtClean="0"/>
              <a:t>Drift</a:t>
            </a:r>
            <a:r>
              <a:rPr lang="pt-BR" sz="2400" dirty="0" smtClean="0"/>
              <a:t> </a:t>
            </a:r>
            <a:r>
              <a:rPr lang="pt-BR" sz="2400" dirty="0" err="1" smtClean="0"/>
              <a:t>of</a:t>
            </a:r>
            <a:r>
              <a:rPr lang="pt-BR" sz="2400" dirty="0" smtClean="0"/>
              <a:t> </a:t>
            </a:r>
            <a:r>
              <a:rPr lang="pt-BR" sz="2400" dirty="0" err="1" smtClean="0"/>
              <a:t>things</a:t>
            </a:r>
            <a:r>
              <a:rPr lang="pt-BR" sz="2400" dirty="0" smtClean="0"/>
              <a:t> in </a:t>
            </a:r>
            <a:r>
              <a:rPr lang="pt-BR" sz="2400" dirty="0" err="1" smtClean="0"/>
              <a:t>the</a:t>
            </a:r>
            <a:r>
              <a:rPr lang="pt-BR" sz="2400" dirty="0" smtClean="0"/>
              <a:t> ocean...</a:t>
            </a:r>
          </a:p>
          <a:p>
            <a:pPr marL="0" indent="0">
              <a:buNone/>
            </a:pPr>
            <a:endParaRPr lang="pt-BR" sz="2400" dirty="0" smtClean="0"/>
          </a:p>
          <a:p>
            <a:r>
              <a:rPr lang="pt-BR" sz="2400" dirty="0" smtClean="0"/>
              <a:t>Eternal </a:t>
            </a:r>
            <a:r>
              <a:rPr lang="pt-BR" sz="2400" dirty="0" err="1" smtClean="0"/>
              <a:t>student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59" y="1523234"/>
            <a:ext cx="4217587" cy="35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6044" y="331978"/>
            <a:ext cx="9066960" cy="1107996"/>
          </a:xfrm>
        </p:spPr>
        <p:txBody>
          <a:bodyPr/>
          <a:lstStyle/>
          <a:p>
            <a:r>
              <a:rPr lang="pt-BR" sz="4000" spc="-1" dirty="0">
                <a:solidFill>
                  <a:srgbClr val="000000"/>
                </a:solidFill>
              </a:rPr>
              <a:t>About SAR operations</a:t>
            </a:r>
            <a:br>
              <a:rPr lang="pt-BR" sz="4000" spc="-1" dirty="0">
                <a:solidFill>
                  <a:srgbClr val="000000"/>
                </a:solidFill>
              </a:rPr>
            </a:br>
            <a:endParaRPr lang="pt-BR" sz="40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/>
          </p:nvPr>
        </p:nvSpPr>
        <p:spPr>
          <a:xfrm>
            <a:off x="1292989" y="1439974"/>
            <a:ext cx="8502175" cy="4860013"/>
          </a:xfrm>
        </p:spPr>
        <p:txBody>
          <a:bodyPr/>
          <a:lstStyle/>
          <a:p>
            <a:pPr marL="228600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spc="-1" dirty="0">
                <a:solidFill>
                  <a:srgbClr val="000000"/>
                </a:solidFill>
              </a:rPr>
              <a:t>A </a:t>
            </a:r>
            <a:r>
              <a:rPr lang="pt-BR" sz="2400" spc="-1" dirty="0" err="1">
                <a:solidFill>
                  <a:srgbClr val="000000"/>
                </a:solidFill>
              </a:rPr>
              <a:t>large</a:t>
            </a:r>
            <a:r>
              <a:rPr lang="pt-BR" sz="2400" spc="-1" dirty="0">
                <a:solidFill>
                  <a:srgbClr val="000000"/>
                </a:solidFill>
              </a:rPr>
              <a:t> </a:t>
            </a:r>
            <a:r>
              <a:rPr lang="pt-BR" sz="2400" spc="-1" dirty="0" err="1">
                <a:solidFill>
                  <a:srgbClr val="000000"/>
                </a:solidFill>
              </a:rPr>
              <a:t>coast</a:t>
            </a:r>
            <a:r>
              <a:rPr lang="pt-BR" sz="2400" spc="-1" dirty="0">
                <a:solidFill>
                  <a:srgbClr val="000000"/>
                </a:solidFill>
              </a:rPr>
              <a:t> </a:t>
            </a:r>
            <a:r>
              <a:rPr lang="pt-BR" sz="2400" spc="-1" dirty="0" err="1">
                <a:solidFill>
                  <a:srgbClr val="000000"/>
                </a:solidFill>
              </a:rPr>
              <a:t>with</a:t>
            </a:r>
            <a:r>
              <a:rPr lang="pt-BR" sz="2400" spc="-1" dirty="0">
                <a:solidFill>
                  <a:srgbClr val="000000"/>
                </a:solidFill>
              </a:rPr>
              <a:t> </a:t>
            </a:r>
            <a:r>
              <a:rPr lang="pt-BR" sz="2400" spc="-1" dirty="0" err="1">
                <a:solidFill>
                  <a:srgbClr val="000000"/>
                </a:solidFill>
              </a:rPr>
              <a:t>differents</a:t>
            </a:r>
            <a:r>
              <a:rPr lang="pt-BR" sz="2400" spc="-1" dirty="0">
                <a:solidFill>
                  <a:srgbClr val="000000"/>
                </a:solidFill>
              </a:rPr>
              <a:t> </a:t>
            </a:r>
            <a:r>
              <a:rPr lang="pt-BR" sz="2400" spc="-1" dirty="0" err="1">
                <a:solidFill>
                  <a:srgbClr val="000000"/>
                </a:solidFill>
              </a:rPr>
              <a:t>climatologies</a:t>
            </a:r>
            <a:endParaRPr lang="pt-BR" sz="2400" spc="-1" dirty="0">
              <a:solidFill>
                <a:srgbClr val="000000"/>
              </a:solidFill>
            </a:endParaRPr>
          </a:p>
          <a:p>
            <a:pPr>
              <a:spcBef>
                <a:spcPts val="1001"/>
              </a:spcBef>
            </a:pPr>
            <a:endParaRPr lang="pt-BR" sz="2400" spc="-1" dirty="0">
              <a:solidFill>
                <a:srgbClr val="000000"/>
              </a:solidFill>
            </a:endParaRPr>
          </a:p>
          <a:p>
            <a:pPr marL="228600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spc="-1" dirty="0">
                <a:solidFill>
                  <a:srgbClr val="000000"/>
                </a:solidFill>
              </a:rPr>
              <a:t>Time </a:t>
            </a:r>
            <a:r>
              <a:rPr lang="pt-BR" sz="2400" spc="-1" dirty="0" err="1">
                <a:solidFill>
                  <a:srgbClr val="000000"/>
                </a:solidFill>
              </a:rPr>
              <a:t>is</a:t>
            </a:r>
            <a:r>
              <a:rPr lang="pt-BR" sz="2400" spc="-1" dirty="0">
                <a:solidFill>
                  <a:srgbClr val="000000"/>
                </a:solidFill>
              </a:rPr>
              <a:t> </a:t>
            </a:r>
            <a:r>
              <a:rPr lang="pt-BR" sz="2400" spc="-1" dirty="0" err="1">
                <a:solidFill>
                  <a:srgbClr val="000000"/>
                </a:solidFill>
              </a:rPr>
              <a:t>the</a:t>
            </a:r>
            <a:r>
              <a:rPr lang="pt-BR" sz="2400" spc="-1" dirty="0">
                <a:solidFill>
                  <a:srgbClr val="000000"/>
                </a:solidFill>
              </a:rPr>
              <a:t> </a:t>
            </a:r>
            <a:r>
              <a:rPr lang="pt-BR" sz="2400" spc="-1" dirty="0" err="1">
                <a:solidFill>
                  <a:srgbClr val="000000"/>
                </a:solidFill>
              </a:rPr>
              <a:t>key</a:t>
            </a:r>
            <a:r>
              <a:rPr lang="pt-BR" sz="2400" spc="-1" dirty="0">
                <a:solidFill>
                  <a:srgbClr val="000000"/>
                </a:solidFill>
              </a:rPr>
              <a:t>...</a:t>
            </a:r>
          </a:p>
          <a:p>
            <a:pPr>
              <a:spcBef>
                <a:spcPts val="1001"/>
              </a:spcBef>
            </a:pPr>
            <a:endParaRPr lang="pt-BR" sz="2400" spc="-1" dirty="0">
              <a:solidFill>
                <a:srgbClr val="000000"/>
              </a:solidFill>
            </a:endParaRPr>
          </a:p>
          <a:p>
            <a:pPr marL="228600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spc="-1" dirty="0">
                <a:solidFill>
                  <a:srgbClr val="000000"/>
                </a:solidFill>
              </a:rPr>
              <a:t>SAR </a:t>
            </a:r>
            <a:r>
              <a:rPr lang="pt-BR" sz="2400" spc="-1" dirty="0" err="1">
                <a:solidFill>
                  <a:srgbClr val="000000"/>
                </a:solidFill>
              </a:rPr>
              <a:t>areas</a:t>
            </a:r>
            <a:endParaRPr lang="pt-BR" sz="2400" spc="-1" dirty="0">
              <a:solidFill>
                <a:srgbClr val="000000"/>
              </a:solidFill>
            </a:endParaRPr>
          </a:p>
          <a:p>
            <a:pPr>
              <a:spcBef>
                <a:spcPts val="1001"/>
              </a:spcBef>
            </a:pPr>
            <a:endParaRPr lang="pt-BR" sz="2400" spc="-1" dirty="0">
              <a:solidFill>
                <a:srgbClr val="000000"/>
              </a:solidFill>
            </a:endParaRPr>
          </a:p>
          <a:p>
            <a:pPr marL="228600" indent="-22824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spc="-1" dirty="0">
                <a:solidFill>
                  <a:srgbClr val="000000"/>
                </a:solidFill>
              </a:rPr>
              <a:t>IAMSAR – IMO/ICAO 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/>
          <p:nvPr/>
        </p:nvPicPr>
        <p:blipFill>
          <a:blip r:embed="rId2"/>
          <a:stretch/>
        </p:blipFill>
        <p:spPr>
          <a:xfrm>
            <a:off x="955952" y="1759527"/>
            <a:ext cx="4476960" cy="5029199"/>
          </a:xfrm>
          <a:prstGeom prst="rect">
            <a:avLst/>
          </a:prstGeom>
          <a:ln>
            <a:noFill/>
          </a:ln>
        </p:spPr>
      </p:pic>
      <p:pic>
        <p:nvPicPr>
          <p:cNvPr id="5" name="Picture 3"/>
          <p:cNvPicPr/>
          <p:nvPr/>
        </p:nvPicPr>
        <p:blipFill>
          <a:blip r:embed="rId3"/>
          <a:stretch/>
        </p:blipFill>
        <p:spPr>
          <a:xfrm>
            <a:off x="5432912" y="1759527"/>
            <a:ext cx="4400640" cy="5029198"/>
          </a:xfrm>
          <a:prstGeom prst="rect">
            <a:avLst/>
          </a:prstGeom>
          <a:ln>
            <a:noFill/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26044" y="331978"/>
            <a:ext cx="9066960" cy="1107996"/>
          </a:xfrm>
        </p:spPr>
        <p:txBody>
          <a:bodyPr/>
          <a:lstStyle/>
          <a:p>
            <a:r>
              <a:rPr lang="pt-BR" sz="4000" spc="-1" dirty="0">
                <a:solidFill>
                  <a:srgbClr val="000000"/>
                </a:solidFill>
              </a:rPr>
              <a:t>About SAR operations</a:t>
            </a:r>
            <a:br>
              <a:rPr lang="pt-BR" sz="4000" spc="-1" dirty="0">
                <a:solidFill>
                  <a:srgbClr val="000000"/>
                </a:solidFill>
              </a:rPr>
            </a:br>
            <a:endParaRPr lang="pt-BR" sz="4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55952" y="1389296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Fig.1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355415" y="1389296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Fig.2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526044" y="6773972"/>
            <a:ext cx="170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err="1" smtClean="0"/>
              <a:t>Brazilian</a:t>
            </a:r>
            <a:r>
              <a:rPr lang="pt-BR" sz="1400" i="1" dirty="0" smtClean="0"/>
              <a:t> </a:t>
            </a:r>
            <a:r>
              <a:rPr lang="pt-BR" sz="1400" i="1" dirty="0" err="1" smtClean="0"/>
              <a:t>Navy</a:t>
            </a:r>
            <a:endParaRPr lang="pt-BR" sz="1400" i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75089" y="6773071"/>
            <a:ext cx="2261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Lima et al. (2013)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178801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6" y="1672215"/>
            <a:ext cx="8229600" cy="4188258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26044" y="331978"/>
            <a:ext cx="9066960" cy="1107996"/>
          </a:xfrm>
        </p:spPr>
        <p:txBody>
          <a:bodyPr/>
          <a:lstStyle/>
          <a:p>
            <a:r>
              <a:rPr lang="pt-BR" sz="4000" spc="-1" dirty="0">
                <a:solidFill>
                  <a:srgbClr val="000000"/>
                </a:solidFill>
              </a:rPr>
              <a:t>About SAR operations</a:t>
            </a:r>
            <a:br>
              <a:rPr lang="pt-BR" sz="4000" spc="-1" dirty="0">
                <a:solidFill>
                  <a:srgbClr val="000000"/>
                </a:solidFill>
              </a:rPr>
            </a:br>
            <a:endParaRPr lang="pt-BR" sz="4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653527" y="5938825"/>
            <a:ext cx="170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IMO</a:t>
            </a:r>
            <a:endParaRPr lang="pt-BR" sz="1400" i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80654" y="1281185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Fig.3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579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6007" y="318216"/>
            <a:ext cx="9066960" cy="1661993"/>
          </a:xfrm>
        </p:spPr>
        <p:txBody>
          <a:bodyPr/>
          <a:lstStyle/>
          <a:p>
            <a:r>
              <a:rPr lang="pt-BR" sz="4000" spc="-1" dirty="0">
                <a:solidFill>
                  <a:srgbClr val="000000"/>
                </a:solidFill>
              </a:rPr>
              <a:t>HYCOM-CHM Model as a auxiliar decision tool</a:t>
            </a:r>
            <a:br>
              <a:rPr lang="pt-BR" sz="4000" spc="-1" dirty="0">
                <a:solidFill>
                  <a:srgbClr val="000000"/>
                </a:solidFill>
              </a:rPr>
            </a:br>
            <a:endParaRPr lang="pt-BR" sz="4000" dirty="0"/>
          </a:p>
        </p:txBody>
      </p:sp>
      <p:sp>
        <p:nvSpPr>
          <p:cNvPr id="4" name="TextShape 2"/>
          <p:cNvSpPr txBox="1"/>
          <p:nvPr/>
        </p:nvSpPr>
        <p:spPr>
          <a:xfrm>
            <a:off x="1013760" y="2063160"/>
            <a:ext cx="9066600" cy="4376520"/>
          </a:xfrm>
          <a:prstGeom prst="rect">
            <a:avLst/>
          </a:prstGeom>
          <a:noFill/>
          <a:ln>
            <a:noFill/>
          </a:ln>
        </p:spPr>
        <p:txBody>
          <a:bodyPr lIns="0" tIns="21240" rIns="0" bIns="0"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Some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simplifications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Climatology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consideration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very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important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!)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Datasets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tracking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script (Python)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Team </a:t>
            </a:r>
            <a:r>
              <a:rPr lang="pt-BR" sz="24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work</a:t>
            </a:r>
            <a:endParaRPr lang="pt-BR" sz="24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4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spc="-1" dirty="0" err="1">
                <a:solidFill>
                  <a:srgbClr val="000000"/>
                </a:solidFill>
              </a:rPr>
              <a:t>Creativity</a:t>
            </a:r>
            <a:endParaRPr lang="pt-BR" sz="2400" spc="-1" dirty="0">
              <a:solidFill>
                <a:srgbClr val="000000"/>
              </a:solidFill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3280" y="138014"/>
            <a:ext cx="9066960" cy="1107996"/>
          </a:xfrm>
        </p:spPr>
        <p:txBody>
          <a:bodyPr/>
          <a:lstStyle/>
          <a:p>
            <a:pPr algn="ctr"/>
            <a:r>
              <a:rPr lang="pt-BR" sz="4000" dirty="0" err="1" smtClean="0"/>
              <a:t>HYbrid</a:t>
            </a:r>
            <a:r>
              <a:rPr lang="pt-BR" sz="4000" dirty="0" smtClean="0"/>
              <a:t> </a:t>
            </a:r>
            <a:r>
              <a:rPr lang="pt-BR" sz="4000" dirty="0" err="1"/>
              <a:t>Coordinate</a:t>
            </a:r>
            <a:r>
              <a:rPr lang="pt-BR" sz="4000" dirty="0"/>
              <a:t> </a:t>
            </a:r>
            <a:r>
              <a:rPr lang="pt-BR" sz="4000" dirty="0" err="1"/>
              <a:t>Ocean</a:t>
            </a:r>
            <a:r>
              <a:rPr lang="pt-BR" sz="4000" dirty="0"/>
              <a:t> </a:t>
            </a:r>
            <a:r>
              <a:rPr lang="pt-BR" sz="4000" dirty="0" err="1"/>
              <a:t>Model</a:t>
            </a:r>
            <a:r>
              <a:rPr lang="pt-BR" sz="4000" dirty="0"/>
              <a:t> </a:t>
            </a:r>
            <a:r>
              <a:rPr lang="pt-BR" sz="4000" dirty="0" smtClean="0"/>
              <a:t>(HYCOM)</a:t>
            </a:r>
            <a:endParaRPr lang="pt-BR" sz="40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/>
          </p:nvPr>
        </p:nvSpPr>
        <p:spPr>
          <a:xfrm>
            <a:off x="1013665" y="1711101"/>
            <a:ext cx="9066960" cy="4376880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92350"/>
              </p:ext>
            </p:extLst>
          </p:nvPr>
        </p:nvGraphicFramePr>
        <p:xfrm>
          <a:off x="1191490" y="1911927"/>
          <a:ext cx="8257311" cy="3699164"/>
        </p:xfrm>
        <a:graphic>
          <a:graphicData uri="http://schemas.openxmlformats.org/drawingml/2006/table">
            <a:tbl>
              <a:tblPr firstRow="1" firstCol="1" bandRow="1"/>
              <a:tblGrid>
                <a:gridCol w="1789506"/>
                <a:gridCol w="1651852"/>
                <a:gridCol w="1238890"/>
                <a:gridCol w="962605"/>
                <a:gridCol w="1101235"/>
                <a:gridCol w="1513223"/>
              </a:tblGrid>
              <a:tr h="93110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b="1" kern="150">
                          <a:effectLst/>
                          <a:latin typeface="Times New Roman" charset="0"/>
                          <a:ea typeface="Calibri" charset="0"/>
                          <a:cs typeface="Lucida Sans" charset="0"/>
                        </a:rPr>
                        <a:t>Características</a:t>
                      </a:r>
                      <a:endParaRPr lang="pt-BR" sz="1200" b="1" kern="15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b="1" kern="150" dirty="0">
                          <a:effectLst/>
                          <a:latin typeface="Times New Roman" charset="0"/>
                          <a:ea typeface="Minion Pro" charset="0"/>
                          <a:cs typeface="Lucida Sans" charset="0"/>
                        </a:rPr>
                        <a:t>METAREA V</a:t>
                      </a:r>
                      <a:endParaRPr lang="pt-BR" sz="1200" b="1" kern="150" dirty="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b="1" kern="150">
                          <a:effectLst/>
                          <a:latin typeface="Times New Roman" charset="0"/>
                          <a:ea typeface="Minion Pro" charset="0"/>
                          <a:cs typeface="Lucida Sans" charset="0"/>
                        </a:rPr>
                        <a:t>Atlântico</a:t>
                      </a:r>
                      <a:endParaRPr lang="pt-BR" sz="1200" b="1" kern="15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b="1" kern="150">
                          <a:effectLst/>
                          <a:latin typeface="Times New Roman" charset="0"/>
                          <a:ea typeface="Minion Pro" charset="0"/>
                          <a:cs typeface="Lucida Sans" charset="0"/>
                        </a:rPr>
                        <a:t>E</a:t>
                      </a:r>
                      <a:endParaRPr lang="pt-BR" sz="1200" b="1" kern="15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b="1" kern="150">
                          <a:effectLst/>
                          <a:latin typeface="Times New Roman" charset="0"/>
                          <a:ea typeface="Minion Pro" charset="0"/>
                          <a:cs typeface="Lucida Sans" charset="0"/>
                        </a:rPr>
                        <a:t>NNE</a:t>
                      </a:r>
                      <a:endParaRPr lang="pt-BR" sz="1200" b="1" kern="15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b="1" kern="150">
                          <a:effectLst/>
                          <a:latin typeface="Times New Roman" charset="0"/>
                          <a:ea typeface="Minion Pro" charset="0"/>
                          <a:cs typeface="Lucida Sans" charset="0"/>
                        </a:rPr>
                        <a:t>S-SE</a:t>
                      </a:r>
                      <a:endParaRPr lang="pt-BR" sz="1200" b="1" kern="15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934898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b="1" kern="150">
                          <a:effectLst/>
                          <a:latin typeface="Times New Roman" charset="0"/>
                          <a:ea typeface="Minion Pro" charset="0"/>
                          <a:cs typeface="Lucida Sans" charset="0"/>
                        </a:rPr>
                        <a:t>Modelo Utilizado</a:t>
                      </a:r>
                      <a:endParaRPr lang="pt-BR" sz="1200" b="1" kern="15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HYCOM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HYCOM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ROMS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HYCOM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HYCOM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34898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b="1" kern="150">
                          <a:effectLst/>
                          <a:latin typeface="Times New Roman" charset="0"/>
                          <a:ea typeface="Minion Pro" charset="0"/>
                          <a:cs typeface="Lucida Sans" charset="0"/>
                        </a:rPr>
                        <a:t>Malha Vertical (níveis)</a:t>
                      </a:r>
                      <a:endParaRPr lang="pt-BR" sz="1200" b="1" kern="15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32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32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32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98261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b="1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Resolução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1/24</a:t>
                      </a: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  <a:sym typeface="Symbol" charset="2"/>
                        </a:rPr>
                        <a:t></a:t>
                      </a:r>
                      <a:endParaRPr lang="pt-BR" sz="1200" kern="15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1/12</a:t>
                      </a: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  <a:sym typeface="Symbol" charset="2"/>
                        </a:rPr>
                        <a:t></a:t>
                      </a:r>
                      <a:endParaRPr lang="pt-BR" sz="1200" kern="15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1/36</a:t>
                      </a: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  <a:sym typeface="Symbol" charset="2"/>
                        </a:rPr>
                        <a:t></a:t>
                      </a:r>
                      <a:endParaRPr lang="pt-BR" sz="1200" kern="15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1/24</a:t>
                      </a:r>
                      <a:r>
                        <a:rPr lang="pt-BR" sz="1200" kern="15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  <a:sym typeface="Symbol" charset="2"/>
                        </a:rPr>
                        <a:t></a:t>
                      </a:r>
                      <a:endParaRPr lang="pt-BR" sz="1200" kern="15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400"/>
                        </a:spcAft>
                      </a:pPr>
                      <a:r>
                        <a:rPr lang="pt-BR" sz="1200" kern="150" dirty="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</a:rPr>
                        <a:t>1/24</a:t>
                      </a:r>
                      <a:r>
                        <a:rPr lang="pt-BR" sz="1200" kern="150" dirty="0">
                          <a:effectLst/>
                          <a:latin typeface="Times New Roman" charset="0"/>
                          <a:ea typeface="Times New Roman" charset="0"/>
                          <a:cs typeface="Lucida Sans" charset="0"/>
                          <a:sym typeface="Symbol" charset="2"/>
                        </a:rPr>
                        <a:t></a:t>
                      </a:r>
                      <a:endParaRPr lang="pt-BR" sz="1200" kern="150" dirty="0">
                        <a:effectLst/>
                        <a:latin typeface="Times New Roman" charset="0"/>
                        <a:ea typeface="Times New Roman" charset="0"/>
                        <a:cs typeface="Lucida Sans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1191490" y="1494716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Table.1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95090" y="5695647"/>
            <a:ext cx="170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Zamith (2020)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98355" y="2770910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92" y="3047999"/>
            <a:ext cx="5597236" cy="189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21771</TotalTime>
  <Words>565</Words>
  <Application>Microsoft Macintosh PowerPoint</Application>
  <PresentationFormat>Personalizar</PresentationFormat>
  <Paragraphs>164</Paragraphs>
  <Slides>21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21</vt:i4>
      </vt:variant>
    </vt:vector>
  </HeadingPairs>
  <TitlesOfParts>
    <vt:vector size="34" baseType="lpstr">
      <vt:lpstr>Arial</vt:lpstr>
      <vt:lpstr>Calibri</vt:lpstr>
      <vt:lpstr>DejaVu Sans</vt:lpstr>
      <vt:lpstr>Lucida Sans</vt:lpstr>
      <vt:lpstr>Minion Pro</vt:lpstr>
      <vt:lpstr>Segoe UI</vt:lpstr>
      <vt:lpstr>Symbol</vt:lpstr>
      <vt:lpstr>Tahoma</vt:lpstr>
      <vt:lpstr>Times New Roman</vt:lpstr>
      <vt:lpstr>Wingdings</vt:lpstr>
      <vt:lpstr>Office Theme</vt:lpstr>
      <vt:lpstr>Office Theme</vt:lpstr>
      <vt:lpstr>Office Theme</vt:lpstr>
      <vt:lpstr>Apresentação do PowerPoint</vt:lpstr>
      <vt:lpstr>Apresentação do PowerPoint</vt:lpstr>
      <vt:lpstr>About me...</vt:lpstr>
      <vt:lpstr>About SAR operations </vt:lpstr>
      <vt:lpstr>About SAR operations </vt:lpstr>
      <vt:lpstr>About SAR operations </vt:lpstr>
      <vt:lpstr>HYCOM-CHM Model as a auxiliar decision tool </vt:lpstr>
      <vt:lpstr>HYbrid Coordinate Ocean Model (HYCOM)</vt:lpstr>
      <vt:lpstr>Apresentação do PowerPoint</vt:lpstr>
      <vt:lpstr>HYCOM-CHM Model as a auxiliar decision tool </vt:lpstr>
      <vt:lpstr>HYCOM-CHM Model as a auxiliar decision tool </vt:lpstr>
      <vt:lpstr>The Case Study </vt:lpstr>
      <vt:lpstr>Results</vt:lpstr>
      <vt:lpstr>IAMSAR calculated areas...</vt:lpstr>
      <vt:lpstr>Results</vt:lpstr>
      <vt:lpstr>Present and Future </vt:lpstr>
      <vt:lpstr>SPAD-SAR </vt:lpstr>
      <vt:lpstr>Time is the key</vt:lpstr>
      <vt:lpstr>Conclusion</vt:lpstr>
      <vt:lpstr>Some Referencies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Usuário do Microsoft Office</cp:lastModifiedBy>
  <cp:revision>1065</cp:revision>
  <dcterms:created xsi:type="dcterms:W3CDTF">2018-03-17T13:09:07Z</dcterms:created>
  <dcterms:modified xsi:type="dcterms:W3CDTF">2020-10-17T16:18:56Z</dcterms:modified>
  <dc:language>pt-BR</dc:language>
</cp:coreProperties>
</file>